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4.xml" ContentType="application/vnd.openxmlformats-officedocument.presentationml.slide+xml"/>
  <Override PartName="/ppt/presentation.xml" ContentType="application/vnd.openxmlformats-officedocument.presentationml.presentation.main+xml"/>
  <Override PartName="/ppt/slideLayouts/slideLayout26.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notesSlides/notesSlide17.xml" ContentType="application/vnd.openxmlformats-officedocument.presentationml.notesSlide+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Masters/slideMaster3.xml" ContentType="application/vnd.openxmlformats-officedocument.presentationml.slideMaster+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 id="2147483692" r:id="rId2"/>
    <p:sldMasterId id="2147483687" r:id="rId3"/>
  </p:sldMasterIdLst>
  <p:notesMasterIdLst>
    <p:notesMasterId r:id="rId50"/>
  </p:notesMasterIdLst>
  <p:sldIdLst>
    <p:sldId id="289" r:id="rId4"/>
    <p:sldId id="256" r:id="rId5"/>
    <p:sldId id="283" r:id="rId6"/>
    <p:sldId id="268" r:id="rId7"/>
    <p:sldId id="274" r:id="rId8"/>
    <p:sldId id="286" r:id="rId9"/>
    <p:sldId id="287" r:id="rId10"/>
    <p:sldId id="279" r:id="rId11"/>
    <p:sldId id="275" r:id="rId12"/>
    <p:sldId id="290" r:id="rId13"/>
    <p:sldId id="291" r:id="rId14"/>
    <p:sldId id="292" r:id="rId15"/>
    <p:sldId id="293" r:id="rId16"/>
    <p:sldId id="294" r:id="rId17"/>
    <p:sldId id="295" r:id="rId18"/>
    <p:sldId id="296" r:id="rId19"/>
    <p:sldId id="297" r:id="rId20"/>
    <p:sldId id="298" r:id="rId21"/>
    <p:sldId id="299" r:id="rId22"/>
    <p:sldId id="300" r:id="rId23"/>
    <p:sldId id="285" r:id="rId24"/>
    <p:sldId id="301" r:id="rId25"/>
    <p:sldId id="302" r:id="rId26"/>
    <p:sldId id="303" r:id="rId27"/>
    <p:sldId id="323" r:id="rId28"/>
    <p:sldId id="304" r:id="rId29"/>
    <p:sldId id="305" r:id="rId30"/>
    <p:sldId id="306" r:id="rId31"/>
    <p:sldId id="307" r:id="rId32"/>
    <p:sldId id="308" r:id="rId33"/>
    <p:sldId id="309" r:id="rId34"/>
    <p:sldId id="310" r:id="rId35"/>
    <p:sldId id="311" r:id="rId36"/>
    <p:sldId id="312" r:id="rId37"/>
    <p:sldId id="313" r:id="rId38"/>
    <p:sldId id="314" r:id="rId39"/>
    <p:sldId id="315" r:id="rId40"/>
    <p:sldId id="316" r:id="rId41"/>
    <p:sldId id="317" r:id="rId42"/>
    <p:sldId id="318" r:id="rId43"/>
    <p:sldId id="319" r:id="rId44"/>
    <p:sldId id="320" r:id="rId45"/>
    <p:sldId id="321" r:id="rId46"/>
    <p:sldId id="322" r:id="rId47"/>
    <p:sldId id="324" r:id="rId48"/>
    <p:sldId id="325"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pos="438" userDrawn="1">
          <p15:clr>
            <a:srgbClr val="A4A3A4"/>
          </p15:clr>
        </p15:guide>
        <p15:guide id="3" orient="horz" pos="2160" userDrawn="1">
          <p15:clr>
            <a:srgbClr val="A4A3A4"/>
          </p15:clr>
        </p15:guide>
        <p15:guide id="4" orient="horz" pos="25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D41"/>
    <a:srgbClr val="FF4C00"/>
    <a:srgbClr val="66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E80FEB-9508-8149-9DBD-038E641093D1}" v="10" dt="2022-07-11T13:33:47.797"/>
  </p1510:revLst>
</p1510:revInfo>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淺色樣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912C8C85-51F0-491E-9774-3900AFEF0FD7}" styleName="淺色樣式 2 - 輔色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B1032C-EA38-4F05-BA0D-38AFFFC7BED3}" styleName="淺色樣式 3 - 輔色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C083E6E3-FA7D-4D7B-A595-EF9225AFEA82}" styleName="淺色樣式 1 - 輔色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16D9F66E-5EB9-4882-86FB-DCBF35E3C3E4}" styleName="中等深淺樣式 4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838" autoAdjust="0"/>
    <p:restoredTop sz="96337"/>
  </p:normalViewPr>
  <p:slideViewPr>
    <p:cSldViewPr snapToGrid="0">
      <p:cViewPr varScale="1">
        <p:scale>
          <a:sx n="141" d="100"/>
          <a:sy n="141" d="100"/>
        </p:scale>
        <p:origin x="424" y="184"/>
      </p:cViewPr>
      <p:guideLst>
        <p:guide pos="3840"/>
        <p:guide pos="438"/>
        <p:guide orient="horz" pos="2160"/>
        <p:guide orient="horz" pos="25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notesMaster" Target="notesMasters/notesMaster1.xml"/><Relationship Id="rId55" Type="http://schemas.microsoft.com/office/2015/10/relationships/revisionInfo" Target="revisionInfo.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theme" Target="theme/theme1.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customXml" Target="../customXml/item1.xml"/><Relationship Id="rId8" Type="http://schemas.openxmlformats.org/officeDocument/2006/relationships/slide" Target="slides/slide5.xml"/><Relationship Id="rId51"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customXml" Target="../customXml/item2.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viewProps" Target="viewProps.xml"/></Relationships>
</file>

<file path=ppt/media/image1.png>
</file>

<file path=ppt/media/image10.jp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jpg>
</file>

<file path=ppt/media/image40.jpg>
</file>

<file path=ppt/media/image41.jpg>
</file>

<file path=ppt/media/image42.jpg>
</file>

<file path=ppt/media/image43.jpg>
</file>

<file path=ppt/media/image44.jpg>
</file>

<file path=ppt/media/image45.jpg>
</file>

<file path=ppt/media/image46.jpg>
</file>

<file path=ppt/media/image47.jpg>
</file>

<file path=ppt/media/image48.jpg>
</file>

<file path=ppt/media/image49.jpg>
</file>

<file path=ppt/media/image5.jpg>
</file>

<file path=ppt/media/image50.jpg>
</file>

<file path=ppt/media/image51.jpg>
</file>

<file path=ppt/media/image52.jpg>
</file>

<file path=ppt/media/image53.jpg>
</file>

<file path=ppt/media/image54.jpg>
</file>

<file path=ppt/media/image5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7924B6-1637-441A-8C2A-2CB840C8E6D7}" type="datetimeFigureOut">
              <a:rPr lang="zh-TW" altLang="en-US" smtClean="0"/>
              <a:t>2023/9/14</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8B23AE-3F62-40CA-81B4-FB8BA92DCC12}" type="slidenum">
              <a:rPr lang="zh-TW" altLang="en-US" smtClean="0"/>
              <a:t>‹#›</a:t>
            </a:fld>
            <a:endParaRPr lang="zh-TW" altLang="en-US"/>
          </a:p>
        </p:txBody>
      </p:sp>
    </p:spTree>
    <p:extLst>
      <p:ext uri="{BB962C8B-B14F-4D97-AF65-F5344CB8AC3E}">
        <p14:creationId xmlns:p14="http://schemas.microsoft.com/office/powerpoint/2010/main" val="1246111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16</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25</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26</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27</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28</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29</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30</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31</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32</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33</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34</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17</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35</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36</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37</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38</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39</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40</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41</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42</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43</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44</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18</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45</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46</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19</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20</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21</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22</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23</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pPr>
              <a:defRPr/>
            </a:pPr>
            <a:fld id="{67D7AA91-CBB5-42B8-B6AB-DDB783124F67}" type="slidenum">
              <a:rPr lang="de-DE" altLang="zh-CN" smtClean="0"/>
              <a:pPr>
                <a:defRPr/>
              </a:pPr>
              <a:t>24</a:t>
            </a:fld>
            <a:endParaRPr lang="de-DE" altLang="zh-CN"/>
          </a:p>
        </p:txBody>
      </p:sp>
    </p:spTree>
    <p:extLst>
      <p:ext uri="{BB962C8B-B14F-4D97-AF65-F5344CB8AC3E}">
        <p14:creationId xmlns:p14="http://schemas.microsoft.com/office/powerpoint/2010/main" val="1623657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F9926-D77A-B248-B20F-76FBDA06DD7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a:extLst>
              <a:ext uri="{FF2B5EF4-FFF2-40B4-BE49-F238E27FC236}">
                <a16:creationId xmlns:a16="http://schemas.microsoft.com/office/drawing/2014/main" id="{DBE919EC-67B3-2C45-A50A-E95C922FF9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a:extLst>
              <a:ext uri="{FF2B5EF4-FFF2-40B4-BE49-F238E27FC236}">
                <a16:creationId xmlns:a16="http://schemas.microsoft.com/office/drawing/2014/main" id="{16160A9C-D7EA-9442-AD8A-E2D773444BD5}"/>
              </a:ext>
            </a:extLst>
          </p:cNvPr>
          <p:cNvSpPr>
            <a:spLocks noGrp="1"/>
          </p:cNvSpPr>
          <p:nvPr>
            <p:ph type="dt" sz="half" idx="10"/>
          </p:nvPr>
        </p:nvSpPr>
        <p:spPr/>
        <p:txBody>
          <a:bodyPr/>
          <a:lstStyle/>
          <a:p>
            <a:fld id="{B197ACDD-2D5E-42E5-A526-A9670D539397}" type="datetime1">
              <a:rPr lang="en-US" altLang="zh-TW" smtClean="0"/>
              <a:t>9/14/23</a:t>
            </a:fld>
            <a:endParaRPr lang="en-US" dirty="0"/>
          </a:p>
        </p:txBody>
      </p:sp>
      <p:sp>
        <p:nvSpPr>
          <p:cNvPr id="5" name="Footer Placeholder 4">
            <a:extLst>
              <a:ext uri="{FF2B5EF4-FFF2-40B4-BE49-F238E27FC236}">
                <a16:creationId xmlns:a16="http://schemas.microsoft.com/office/drawing/2014/main" id="{7008690A-026D-624E-8EEA-9BE65CCE321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0181EE-DBE6-C34E-BD79-E1DEB0FF7B07}"/>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843580001"/>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13FDF-BED5-CF45-A813-E59D90364027}"/>
              </a:ext>
            </a:extLst>
          </p:cNvPr>
          <p:cNvSpPr>
            <a:spLocks noGrp="1"/>
          </p:cNvSpPr>
          <p:nvPr>
            <p:ph type="title"/>
          </p:nvPr>
        </p:nvSpPr>
        <p:spPr>
          <a:xfrm>
            <a:off x="839788" y="669854"/>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D306BDD1-7D63-5A45-A995-4DA43F46F6F5}"/>
              </a:ext>
            </a:extLst>
          </p:cNvPr>
          <p:cNvSpPr>
            <a:spLocks noGrp="1"/>
          </p:cNvSpPr>
          <p:nvPr>
            <p:ph idx="1"/>
          </p:nvPr>
        </p:nvSpPr>
        <p:spPr>
          <a:xfrm>
            <a:off x="5183188" y="120007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p:txBody>
      </p:sp>
      <p:sp>
        <p:nvSpPr>
          <p:cNvPr id="4" name="Text Placeholder 3">
            <a:extLst>
              <a:ext uri="{FF2B5EF4-FFF2-40B4-BE49-F238E27FC236}">
                <a16:creationId xmlns:a16="http://schemas.microsoft.com/office/drawing/2014/main" id="{1A9B4040-5182-F64E-A8C0-0BB889C7DCCE}"/>
              </a:ext>
            </a:extLst>
          </p:cNvPr>
          <p:cNvSpPr>
            <a:spLocks noGrp="1"/>
          </p:cNvSpPr>
          <p:nvPr>
            <p:ph type="body" sz="half" idx="2"/>
          </p:nvPr>
        </p:nvSpPr>
        <p:spPr>
          <a:xfrm>
            <a:off x="839788" y="2270054"/>
            <a:ext cx="3932237"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BDB3C3A-486E-E940-B3DF-315E1AC13865}"/>
              </a:ext>
            </a:extLst>
          </p:cNvPr>
          <p:cNvSpPr>
            <a:spLocks noGrp="1"/>
          </p:cNvSpPr>
          <p:nvPr>
            <p:ph type="dt" sz="half" idx="10"/>
          </p:nvPr>
        </p:nvSpPr>
        <p:spPr/>
        <p:txBody>
          <a:bodyPr/>
          <a:lstStyle/>
          <a:p>
            <a:fld id="{B197ACDD-2D5E-42E5-A526-A9670D539397}" type="datetime1">
              <a:rPr lang="en-US" altLang="zh-TW" smtClean="0"/>
              <a:t>9/14/23</a:t>
            </a:fld>
            <a:endParaRPr lang="en-US" dirty="0"/>
          </a:p>
        </p:txBody>
      </p:sp>
      <p:sp>
        <p:nvSpPr>
          <p:cNvPr id="6" name="Footer Placeholder 5">
            <a:extLst>
              <a:ext uri="{FF2B5EF4-FFF2-40B4-BE49-F238E27FC236}">
                <a16:creationId xmlns:a16="http://schemas.microsoft.com/office/drawing/2014/main" id="{C3FEAC74-04B7-6440-93A4-75F9CE45074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046817A-050F-1046-854D-D0DF94662971}"/>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66155137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1050E-828D-814D-AD64-9A690C364459}"/>
              </a:ext>
            </a:extLst>
          </p:cNvPr>
          <p:cNvSpPr>
            <a:spLocks noGrp="1"/>
          </p:cNvSpPr>
          <p:nvPr>
            <p:ph type="title"/>
          </p:nvPr>
        </p:nvSpPr>
        <p:spPr>
          <a:xfrm>
            <a:off x="839788" y="637956"/>
            <a:ext cx="3932237" cy="1600200"/>
          </a:xfrm>
        </p:spPr>
        <p:txBody>
          <a:bodyPr anchor="b"/>
          <a:lstStyle>
            <a:lvl1pPr>
              <a:defRPr sz="3200"/>
            </a:lvl1pPr>
          </a:lstStyle>
          <a:p>
            <a:r>
              <a:rPr lang="en-GB"/>
              <a:t>Click to edit Master title style</a:t>
            </a:r>
            <a:endParaRPr lang="en-US" dirty="0"/>
          </a:p>
        </p:txBody>
      </p:sp>
      <p:sp>
        <p:nvSpPr>
          <p:cNvPr id="3" name="Picture Placeholder 2">
            <a:extLst>
              <a:ext uri="{FF2B5EF4-FFF2-40B4-BE49-F238E27FC236}">
                <a16:creationId xmlns:a16="http://schemas.microsoft.com/office/drawing/2014/main" id="{22BA86C4-5B8B-CD43-B812-A82B449AFE81}"/>
              </a:ext>
            </a:extLst>
          </p:cNvPr>
          <p:cNvSpPr>
            <a:spLocks noGrp="1"/>
          </p:cNvSpPr>
          <p:nvPr>
            <p:ph type="pic" idx="1"/>
          </p:nvPr>
        </p:nvSpPr>
        <p:spPr>
          <a:xfrm>
            <a:off x="5183188" y="1168181"/>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3507E675-3281-9847-8E8E-86218D01C952}"/>
              </a:ext>
            </a:extLst>
          </p:cNvPr>
          <p:cNvSpPr>
            <a:spLocks noGrp="1"/>
          </p:cNvSpPr>
          <p:nvPr>
            <p:ph type="body" sz="half" idx="2"/>
          </p:nvPr>
        </p:nvSpPr>
        <p:spPr>
          <a:xfrm>
            <a:off x="839788" y="2238156"/>
            <a:ext cx="3932237"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6D2D828-A44C-7842-8ADD-792F18803E66}"/>
              </a:ext>
            </a:extLst>
          </p:cNvPr>
          <p:cNvSpPr>
            <a:spLocks noGrp="1"/>
          </p:cNvSpPr>
          <p:nvPr>
            <p:ph type="dt" sz="half" idx="10"/>
          </p:nvPr>
        </p:nvSpPr>
        <p:spPr/>
        <p:txBody>
          <a:bodyPr/>
          <a:lstStyle/>
          <a:p>
            <a:fld id="{B197ACDD-2D5E-42E5-A526-A9670D539397}" type="datetime1">
              <a:rPr lang="en-US" altLang="zh-TW" smtClean="0"/>
              <a:t>9/14/23</a:t>
            </a:fld>
            <a:endParaRPr lang="en-US" dirty="0"/>
          </a:p>
        </p:txBody>
      </p:sp>
      <p:sp>
        <p:nvSpPr>
          <p:cNvPr id="6" name="Footer Placeholder 5">
            <a:extLst>
              <a:ext uri="{FF2B5EF4-FFF2-40B4-BE49-F238E27FC236}">
                <a16:creationId xmlns:a16="http://schemas.microsoft.com/office/drawing/2014/main" id="{D7031235-6151-4848-84CC-B1ED61AD027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31E5922-67B1-CE42-9242-D4B5205C4DD7}"/>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2646906"/>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dirty="0"/>
              <a:t>按一下以編輯母片副標題樣式</a:t>
            </a:r>
            <a:endParaRPr lang="en-US" dirty="0"/>
          </a:p>
        </p:txBody>
      </p:sp>
      <p:sp>
        <p:nvSpPr>
          <p:cNvPr id="4" name="Date Placeholder 3"/>
          <p:cNvSpPr>
            <a:spLocks noGrp="1"/>
          </p:cNvSpPr>
          <p:nvPr>
            <p:ph type="dt" sz="half" idx="10"/>
          </p:nvPr>
        </p:nvSpPr>
        <p:spPr/>
        <p:txBody>
          <a:bodyPr/>
          <a:lstStyle/>
          <a:p>
            <a:fld id="{228F4861-774B-47F8-9552-DF699D22EB7B}" type="datetime1">
              <a:rPr lang="en-US" altLang="zh-TW" smtClean="0"/>
              <a:t>9/14/23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702623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1" y="-12700"/>
            <a:ext cx="12192000" cy="838200"/>
          </a:xfrm>
        </p:spPr>
        <p:txBody>
          <a:bodyPr/>
          <a:lstStyle/>
          <a:p>
            <a:r>
              <a:rPr lang="en-US" altLang="zh-CN"/>
              <a:t>Click to edit Master title style</a:t>
            </a:r>
            <a:endParaRPr lang="de-CH" dirty="0"/>
          </a:p>
        </p:txBody>
      </p:sp>
    </p:spTree>
    <p:extLst>
      <p:ext uri="{BB962C8B-B14F-4D97-AF65-F5344CB8AC3E}">
        <p14:creationId xmlns:p14="http://schemas.microsoft.com/office/powerpoint/2010/main" val="31451029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7" name="Rectangle 6"/>
          <p:cNvSpPr/>
          <p:nvPr userDrawn="1"/>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dirty="0"/>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dirty="0"/>
              <a:t>按一下以編輯母片副標題樣式</a:t>
            </a:r>
            <a:endParaRPr lang="en-US" dirty="0"/>
          </a:p>
        </p:txBody>
      </p:sp>
      <p:sp>
        <p:nvSpPr>
          <p:cNvPr id="4" name="Date Placeholder 3"/>
          <p:cNvSpPr>
            <a:spLocks noGrp="1"/>
          </p:cNvSpPr>
          <p:nvPr>
            <p:ph type="dt" sz="half" idx="10"/>
          </p:nvPr>
        </p:nvSpPr>
        <p:spPr/>
        <p:txBody>
          <a:bodyPr/>
          <a:lstStyle/>
          <a:p>
            <a:fld id="{228F4861-774B-47F8-9552-DF699D22EB7B}" type="datetime1">
              <a:rPr lang="en-US" altLang="zh-TW" smtClean="0"/>
              <a:t>9/14/23</a:t>
            </a:fld>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
        <p:nvSpPr>
          <p:cNvPr id="9" name="Footer Placeholder 4"/>
          <p:cNvSpPr>
            <a:spLocks noGrp="1"/>
          </p:cNvSpPr>
          <p:nvPr userDrawn="1"/>
        </p:nvSpPr>
        <p:spPr>
          <a:xfrm>
            <a:off x="3852377" y="6446837"/>
            <a:ext cx="4822804"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err="1"/>
              <a:t>WeHelpInc</a:t>
            </a:r>
            <a:r>
              <a:rPr lang="en-US" altLang="zh-CN" sz="1200" dirty="0"/>
              <a:t> </a:t>
            </a:r>
            <a:r>
              <a:rPr lang="en-US" altLang="zh-CN" sz="1200" i="1" dirty="0" err="1"/>
              <a:t>ViaCava</a:t>
            </a:r>
            <a:r>
              <a:rPr lang="en-US" altLang="zh-CN" sz="1200" i="1" dirty="0"/>
              <a:t> 36, 7016 </a:t>
            </a:r>
            <a:r>
              <a:rPr lang="en-US" altLang="zh-CN" sz="1200" i="1" dirty="0" err="1"/>
              <a:t>Trin-Mulin</a:t>
            </a:r>
            <a:r>
              <a:rPr lang="en-US" altLang="zh-CN" sz="1200" i="1" dirty="0"/>
              <a:t>, +41795364055</a:t>
            </a:r>
            <a:r>
              <a:rPr lang="en-US" altLang="zh-CN" sz="1200" dirty="0"/>
              <a:t>, </a:t>
            </a:r>
            <a:r>
              <a:rPr lang="en-US" altLang="zh-CN" sz="1200" i="1" dirty="0"/>
              <a:t>Switzerland</a:t>
            </a:r>
            <a:endParaRPr lang="zh-CN" altLang="zh-CN" sz="1200" dirty="0"/>
          </a:p>
        </p:txBody>
      </p:sp>
    </p:spTree>
    <p:extLst>
      <p:ext uri="{BB962C8B-B14F-4D97-AF65-F5344CB8AC3E}">
        <p14:creationId xmlns:p14="http://schemas.microsoft.com/office/powerpoint/2010/main" val="16126010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a:xfrm>
            <a:off x="299663" y="1523139"/>
            <a:ext cx="10058400" cy="821322"/>
          </a:xfrm>
        </p:spPr>
        <p:txBody>
          <a:bodyPr/>
          <a:lstStyle>
            <a:lvl1pPr marL="0">
              <a:defRPr/>
            </a:lvl1pPr>
          </a:lstStyle>
          <a:p>
            <a:r>
              <a:rPr lang="zh-TW" altLang="en-US" dirty="0"/>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81F422A1-B7FB-42FF-A2CB-CA3FF0ECCD8C}" type="datetime1">
              <a:rPr lang="en-US" altLang="zh-TW" smtClean="0"/>
              <a:t>9/14/23</a:t>
            </a:fld>
            <a:endParaRPr lang="en-US" dirty="0"/>
          </a:p>
        </p:txBody>
      </p:sp>
      <p:sp>
        <p:nvSpPr>
          <p:cNvPr id="6" name="Slide Number Placeholder 5"/>
          <p:cNvSpPr>
            <a:spLocks noGrp="1"/>
          </p:cNvSpPr>
          <p:nvPr>
            <p:ph type="sldNum" sz="quarter" idx="12"/>
          </p:nvPr>
        </p:nvSpPr>
        <p:spPr>
          <a:xfrm>
            <a:off x="10879975" y="6459784"/>
            <a:ext cx="1312025" cy="365125"/>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40202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3F9F41CF-E67C-411E-B36C-612E76DD0F9A}" type="datetime1">
              <a:rPr lang="en-US" altLang="zh-TW" smtClean="0"/>
              <a:t>9/14/23</a:t>
            </a:fld>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Footer Placeholder 4"/>
          <p:cNvSpPr>
            <a:spLocks noGrp="1"/>
          </p:cNvSpPr>
          <p:nvPr userDrawn="1"/>
        </p:nvSpPr>
        <p:spPr>
          <a:xfrm>
            <a:off x="3852377" y="6446837"/>
            <a:ext cx="4822804"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err="1"/>
              <a:t>WeHelpInc</a:t>
            </a:r>
            <a:r>
              <a:rPr lang="en-US" altLang="zh-CN" sz="1200" dirty="0"/>
              <a:t> </a:t>
            </a:r>
            <a:r>
              <a:rPr lang="en-US" altLang="zh-CN" sz="1200" i="1" dirty="0" err="1"/>
              <a:t>ViaCava</a:t>
            </a:r>
            <a:r>
              <a:rPr lang="en-US" altLang="zh-CN" sz="1200" i="1" dirty="0"/>
              <a:t> 36, 7016 </a:t>
            </a:r>
            <a:r>
              <a:rPr lang="en-US" altLang="zh-CN" sz="1200" i="1" dirty="0" err="1"/>
              <a:t>Trin-Mulin</a:t>
            </a:r>
            <a:r>
              <a:rPr lang="en-US" altLang="zh-CN" sz="1200" i="1" dirty="0"/>
              <a:t>, +41795364055</a:t>
            </a:r>
            <a:r>
              <a:rPr lang="en-US" altLang="zh-CN" sz="1200" dirty="0"/>
              <a:t>, </a:t>
            </a:r>
            <a:r>
              <a:rPr lang="en-US" altLang="zh-CN" sz="1200" i="1" dirty="0"/>
              <a:t>Switzerland</a:t>
            </a:r>
            <a:endParaRPr lang="zh-CN" altLang="zh-CN" sz="1200" dirty="0"/>
          </a:p>
        </p:txBody>
      </p:sp>
    </p:spTree>
    <p:extLst>
      <p:ext uri="{BB962C8B-B14F-4D97-AF65-F5344CB8AC3E}">
        <p14:creationId xmlns:p14="http://schemas.microsoft.com/office/powerpoint/2010/main" val="24274882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8" name="Title 7"/>
          <p:cNvSpPr>
            <a:spLocks noGrp="1"/>
          </p:cNvSpPr>
          <p:nvPr>
            <p:ph type="title"/>
          </p:nvPr>
        </p:nvSpPr>
        <p:spPr>
          <a:xfrm>
            <a:off x="1005839" y="1597628"/>
            <a:ext cx="10058400" cy="1450757"/>
          </a:xfrm>
        </p:spPr>
        <p:txBody>
          <a:bodyPr/>
          <a:lstStyle/>
          <a:p>
            <a:r>
              <a:rPr lang="zh-TW" altLang="en-US" dirty="0"/>
              <a:t>按一下以編輯母片標題樣式</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F9A723A1-A189-425F-A051-91B015A4F273}" type="datetime1">
              <a:rPr lang="en-US" altLang="zh-TW" smtClean="0"/>
              <a:t>9/14/23</a:t>
            </a:fld>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036010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a:xfrm>
            <a:off x="1097280" y="6487495"/>
            <a:ext cx="2472271" cy="365125"/>
          </a:xfrm>
        </p:spPr>
        <p:txBody>
          <a:bodyPr/>
          <a:lstStyle/>
          <a:p>
            <a:fld id="{F6B98998-CA79-4BCC-B268-844780AD2E9F}" type="datetime1">
              <a:rPr lang="en-US" altLang="zh-TW" smtClean="0"/>
              <a:t>9/14/23</a:t>
            </a:fld>
            <a:endParaRPr lang="en-US" dirty="0"/>
          </a:p>
        </p:txBody>
      </p:sp>
      <p:sp>
        <p:nvSpPr>
          <p:cNvPr id="5" name="Slide Number Placeholder 4"/>
          <p:cNvSpPr>
            <a:spLocks noGrp="1"/>
          </p:cNvSpPr>
          <p:nvPr>
            <p:ph type="sldNum" sz="quarter" idx="12"/>
          </p:nvPr>
        </p:nvSpPr>
        <p:spPr>
          <a:xfrm>
            <a:off x="9900458" y="6487495"/>
            <a:ext cx="1312025" cy="365125"/>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501656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93527DE-1C5A-4A18-BA40-0E2ED6CFC341}" type="datetime1">
              <a:rPr lang="en-US" altLang="zh-TW" smtClean="0"/>
              <a:t>9/14/23</a:t>
            </a:fld>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
        <p:nvSpPr>
          <p:cNvPr id="11" name="Footer Placeholder 4"/>
          <p:cNvSpPr>
            <a:spLocks noGrp="1"/>
          </p:cNvSpPr>
          <p:nvPr userDrawn="1"/>
        </p:nvSpPr>
        <p:spPr>
          <a:xfrm>
            <a:off x="3802044" y="6446837"/>
            <a:ext cx="4822804"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err="1"/>
              <a:t>WeHelpInc</a:t>
            </a:r>
            <a:r>
              <a:rPr lang="en-US" altLang="zh-CN" sz="1200" dirty="0"/>
              <a:t> </a:t>
            </a:r>
            <a:r>
              <a:rPr lang="en-US" altLang="zh-CN" sz="1200" i="1" dirty="0" err="1"/>
              <a:t>ViaCava</a:t>
            </a:r>
            <a:r>
              <a:rPr lang="en-US" altLang="zh-CN" sz="1200" i="1" dirty="0"/>
              <a:t> 36, 7016 </a:t>
            </a:r>
            <a:r>
              <a:rPr lang="en-US" altLang="zh-CN" sz="1200" i="1" dirty="0" err="1"/>
              <a:t>Trin-Mulin</a:t>
            </a:r>
            <a:r>
              <a:rPr lang="en-US" altLang="zh-CN" sz="1200" i="1" dirty="0"/>
              <a:t>, +41795364055</a:t>
            </a:r>
            <a:r>
              <a:rPr lang="en-US" altLang="zh-CN" sz="1200" dirty="0"/>
              <a:t>, </a:t>
            </a:r>
            <a:r>
              <a:rPr lang="en-US" altLang="zh-CN" sz="1200" i="1" dirty="0"/>
              <a:t>Switzerland</a:t>
            </a:r>
            <a:endParaRPr lang="zh-CN" altLang="zh-CN" sz="1200" dirty="0"/>
          </a:p>
        </p:txBody>
      </p:sp>
    </p:spTree>
    <p:extLst>
      <p:ext uri="{BB962C8B-B14F-4D97-AF65-F5344CB8AC3E}">
        <p14:creationId xmlns:p14="http://schemas.microsoft.com/office/powerpoint/2010/main" val="1583478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27D10-799B-FA40-8E11-B084526F8FDA}"/>
              </a:ext>
            </a:extLst>
          </p:cNvPr>
          <p:cNvSpPr>
            <a:spLocks noGrp="1"/>
          </p:cNvSpPr>
          <p:nvPr>
            <p:ph type="title"/>
          </p:nvPr>
        </p:nvSpPr>
        <p:spPr>
          <a:xfrm>
            <a:off x="742507" y="1709738"/>
            <a:ext cx="1096217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71526F2-2C79-D344-85B2-3A96C1B4A55F}"/>
              </a:ext>
            </a:extLst>
          </p:cNvPr>
          <p:cNvSpPr>
            <a:spLocks noGrp="1"/>
          </p:cNvSpPr>
          <p:nvPr>
            <p:ph type="body" idx="1"/>
          </p:nvPr>
        </p:nvSpPr>
        <p:spPr>
          <a:xfrm>
            <a:off x="742507" y="4589463"/>
            <a:ext cx="1096217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2A5EFBF-4543-C445-BD28-2F277A965ABE}"/>
              </a:ext>
            </a:extLst>
          </p:cNvPr>
          <p:cNvSpPr>
            <a:spLocks noGrp="1"/>
          </p:cNvSpPr>
          <p:nvPr>
            <p:ph type="dt" sz="half" idx="10"/>
          </p:nvPr>
        </p:nvSpPr>
        <p:spPr/>
        <p:txBody>
          <a:bodyPr/>
          <a:lstStyle/>
          <a:p>
            <a:fld id="{B197ACDD-2D5E-42E5-A526-A9670D539397}" type="datetime1">
              <a:rPr lang="en-US" altLang="zh-TW" smtClean="0"/>
              <a:t>9/14/23</a:t>
            </a:fld>
            <a:endParaRPr lang="en-US" dirty="0"/>
          </a:p>
        </p:txBody>
      </p:sp>
      <p:sp>
        <p:nvSpPr>
          <p:cNvPr id="5" name="Footer Placeholder 4">
            <a:extLst>
              <a:ext uri="{FF2B5EF4-FFF2-40B4-BE49-F238E27FC236}">
                <a16:creationId xmlns:a16="http://schemas.microsoft.com/office/drawing/2014/main" id="{B07282AE-DDC4-3345-8DB5-9EF3B639D71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5E8BDE2-182B-F34A-9265-B9859092FFA1}"/>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59973334"/>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C3B759A-8DAC-46FC-914C-6841B6BDDDFB}" type="datetime1">
              <a:rPr lang="en-US" altLang="zh-TW" smtClean="0"/>
              <a:t>9/14/23</a:t>
            </a:fld>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8F63A3B-78C7-47BE-AE5E-E10140E04643}" type="slidenum">
              <a:rPr lang="en-US" smtClean="0"/>
              <a:t>‹#›</a:t>
            </a:fld>
            <a:endParaRPr lang="en-US" dirty="0"/>
          </a:p>
        </p:txBody>
      </p:sp>
      <p:sp>
        <p:nvSpPr>
          <p:cNvPr id="11" name="Footer Placeholder 4"/>
          <p:cNvSpPr>
            <a:spLocks noGrp="1"/>
          </p:cNvSpPr>
          <p:nvPr userDrawn="1"/>
        </p:nvSpPr>
        <p:spPr>
          <a:xfrm>
            <a:off x="4791945" y="6434255"/>
            <a:ext cx="4822804"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err="1"/>
              <a:t>WeHelpInc</a:t>
            </a:r>
            <a:r>
              <a:rPr lang="en-US" altLang="zh-CN" sz="1200" dirty="0"/>
              <a:t> </a:t>
            </a:r>
            <a:r>
              <a:rPr lang="en-US" altLang="zh-CN" sz="1200" i="1" dirty="0" err="1"/>
              <a:t>ViaCava</a:t>
            </a:r>
            <a:r>
              <a:rPr lang="en-US" altLang="zh-CN" sz="1200" i="1" dirty="0"/>
              <a:t> 36, 7016 </a:t>
            </a:r>
            <a:r>
              <a:rPr lang="en-US" altLang="zh-CN" sz="1200" i="1" dirty="0" err="1"/>
              <a:t>Trin-Mulin</a:t>
            </a:r>
            <a:r>
              <a:rPr lang="en-US" altLang="zh-CN" sz="1200" i="1" dirty="0"/>
              <a:t>, +41795364055</a:t>
            </a:r>
            <a:r>
              <a:rPr lang="en-US" altLang="zh-CN" sz="1200" dirty="0"/>
              <a:t>, </a:t>
            </a:r>
            <a:r>
              <a:rPr lang="en-US" altLang="zh-CN" sz="1200" i="1" dirty="0"/>
              <a:t>Switzerland</a:t>
            </a:r>
            <a:endParaRPr lang="zh-CN" altLang="zh-CN" sz="1200" dirty="0"/>
          </a:p>
        </p:txBody>
      </p:sp>
    </p:spTree>
    <p:extLst>
      <p:ext uri="{BB962C8B-B14F-4D97-AF65-F5344CB8AC3E}">
        <p14:creationId xmlns:p14="http://schemas.microsoft.com/office/powerpoint/2010/main" val="20937790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E746A701-4C60-4EA8-818F-32292245DC59}" type="datetime1">
              <a:rPr lang="en-US" altLang="zh-TW" smtClean="0"/>
              <a:t>9/14/23</a:t>
            </a:fld>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921755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1" y="-12700"/>
            <a:ext cx="12192000" cy="838200"/>
          </a:xfrm>
        </p:spPr>
        <p:txBody>
          <a:bodyPr/>
          <a:lstStyle/>
          <a:p>
            <a:r>
              <a:rPr lang="en-US" altLang="zh-CN"/>
              <a:t>Click to edit Master title style</a:t>
            </a:r>
            <a:endParaRPr lang="de-CH" dirty="0"/>
          </a:p>
        </p:txBody>
      </p:sp>
    </p:spTree>
    <p:extLst>
      <p:ext uri="{BB962C8B-B14F-4D97-AF65-F5344CB8AC3E}">
        <p14:creationId xmlns:p14="http://schemas.microsoft.com/office/powerpoint/2010/main" val="115413937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Title Page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7D935-41DF-8540-B28D-A12B8A6F3261}"/>
              </a:ext>
            </a:extLst>
          </p:cNvPr>
          <p:cNvSpPr>
            <a:spLocks noGrp="1"/>
          </p:cNvSpPr>
          <p:nvPr>
            <p:ph type="title"/>
          </p:nvPr>
        </p:nvSpPr>
        <p:spPr>
          <a:xfrm>
            <a:off x="831849" y="1709738"/>
            <a:ext cx="10989787"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A364D9C-4D07-7348-977D-29091B6E33FA}"/>
              </a:ext>
            </a:extLst>
          </p:cNvPr>
          <p:cNvSpPr>
            <a:spLocks noGrp="1"/>
          </p:cNvSpPr>
          <p:nvPr>
            <p:ph type="body" idx="1"/>
          </p:nvPr>
        </p:nvSpPr>
        <p:spPr>
          <a:xfrm>
            <a:off x="831849" y="4589463"/>
            <a:ext cx="10989787" cy="1500187"/>
          </a:xfrm>
          <a:prstGeom prst="rect">
            <a:avLst/>
          </a:prstGeom>
        </p:spPr>
        <p:txBody>
          <a:bodyPr/>
          <a:lstStyle>
            <a:lvl1pPr marL="0" indent="0">
              <a:buNone/>
              <a:defRPr sz="2400" b="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0F16686-AB3E-EB4E-8603-01B5B4A77D09}"/>
              </a:ext>
            </a:extLst>
          </p:cNvPr>
          <p:cNvSpPr>
            <a:spLocks noGrp="1"/>
          </p:cNvSpPr>
          <p:nvPr>
            <p:ph type="dt" sz="half" idx="10"/>
          </p:nvPr>
        </p:nvSpPr>
        <p:spPr/>
        <p:txBody>
          <a:bodyPr/>
          <a:lstStyle/>
          <a:p>
            <a:fld id="{552875C4-DC92-6849-81ED-8DB0E827C0D1}" type="datetimeFigureOut">
              <a:rPr lang="en-US" smtClean="0"/>
              <a:t>9/14/23</a:t>
            </a:fld>
            <a:endParaRPr lang="en-US"/>
          </a:p>
        </p:txBody>
      </p:sp>
      <p:sp>
        <p:nvSpPr>
          <p:cNvPr id="5" name="Footer Placeholder 4">
            <a:extLst>
              <a:ext uri="{FF2B5EF4-FFF2-40B4-BE49-F238E27FC236}">
                <a16:creationId xmlns:a16="http://schemas.microsoft.com/office/drawing/2014/main" id="{46BD3AA2-15ED-1946-A1EA-2FB8BC6F38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C9AA51-9AB1-A143-AEF9-DA24B6A49589}"/>
              </a:ext>
            </a:extLst>
          </p:cNvPr>
          <p:cNvSpPr>
            <a:spLocks noGrp="1"/>
          </p:cNvSpPr>
          <p:nvPr>
            <p:ph type="sldNum" sz="quarter" idx="12"/>
          </p:nvPr>
        </p:nvSpPr>
        <p:spPr/>
        <p:txBody>
          <a:bodyPr/>
          <a:lstStyle/>
          <a:p>
            <a:fld id="{82839E8A-5F06-4746-A82D-06C0E8D608E4}" type="slidenum">
              <a:rPr lang="en-US" smtClean="0"/>
              <a:t>‹#›</a:t>
            </a:fld>
            <a:endParaRPr lang="en-US"/>
          </a:p>
        </p:txBody>
      </p:sp>
    </p:spTree>
    <p:extLst>
      <p:ext uri="{BB962C8B-B14F-4D97-AF65-F5344CB8AC3E}">
        <p14:creationId xmlns:p14="http://schemas.microsoft.com/office/powerpoint/2010/main" val="287536793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C65E1-BC65-7B45-BCB5-8313E3966675}"/>
              </a:ext>
            </a:extLst>
          </p:cNvPr>
          <p:cNvSpPr>
            <a:spLocks noGrp="1"/>
          </p:cNvSpPr>
          <p:nvPr>
            <p:ph type="ctrTitle"/>
          </p:nvPr>
        </p:nvSpPr>
        <p:spPr>
          <a:xfrm>
            <a:off x="3689497" y="2147998"/>
            <a:ext cx="8208335" cy="2387600"/>
          </a:xfrm>
          <a:prstGeom prst="rect">
            <a:avLst/>
          </a:prstGeom>
        </p:spPr>
        <p:txBody>
          <a:bodyPr anchor="b"/>
          <a:lstStyle>
            <a:lvl1pPr algn="ctr">
              <a:defRPr sz="6000"/>
            </a:lvl1pPr>
          </a:lstStyle>
          <a:p>
            <a:r>
              <a:rPr lang="en-GB"/>
              <a:t>Click to edit Master title style</a:t>
            </a:r>
            <a:endParaRPr lang="en-US" dirty="0"/>
          </a:p>
        </p:txBody>
      </p:sp>
      <p:sp>
        <p:nvSpPr>
          <p:cNvPr id="3" name="Subtitle 2">
            <a:extLst>
              <a:ext uri="{FF2B5EF4-FFF2-40B4-BE49-F238E27FC236}">
                <a16:creationId xmlns:a16="http://schemas.microsoft.com/office/drawing/2014/main" id="{76C398D2-02E4-1F4B-A1E5-EC97939590E1}"/>
              </a:ext>
            </a:extLst>
          </p:cNvPr>
          <p:cNvSpPr>
            <a:spLocks noGrp="1"/>
          </p:cNvSpPr>
          <p:nvPr>
            <p:ph type="subTitle" idx="1"/>
          </p:nvPr>
        </p:nvSpPr>
        <p:spPr>
          <a:xfrm>
            <a:off x="3689496" y="4700588"/>
            <a:ext cx="8208336" cy="1655762"/>
          </a:xfrm>
          <a:prstGeom prst="rect">
            <a:avLst/>
          </a:prstGeom>
        </p:spPr>
        <p:txBody>
          <a:bodyPr/>
          <a:lstStyle>
            <a:lvl1pPr marL="0" indent="0" algn="ctr">
              <a:buNone/>
              <a:defRPr sz="2400" b="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a:extLst>
              <a:ext uri="{FF2B5EF4-FFF2-40B4-BE49-F238E27FC236}">
                <a16:creationId xmlns:a16="http://schemas.microsoft.com/office/drawing/2014/main" id="{38DB13AD-19A4-ED4A-B427-978D012DACB7}"/>
              </a:ext>
            </a:extLst>
          </p:cNvPr>
          <p:cNvSpPr>
            <a:spLocks noGrp="1"/>
          </p:cNvSpPr>
          <p:nvPr>
            <p:ph type="dt" sz="half" idx="10"/>
          </p:nvPr>
        </p:nvSpPr>
        <p:spPr>
          <a:xfrm>
            <a:off x="104550" y="6356350"/>
            <a:ext cx="2743200" cy="365125"/>
          </a:xfrm>
        </p:spPr>
        <p:txBody>
          <a:bodyPr/>
          <a:lstStyle/>
          <a:p>
            <a:fld id="{552875C4-DC92-6849-81ED-8DB0E827C0D1}" type="datetimeFigureOut">
              <a:rPr lang="en-US" smtClean="0"/>
              <a:t>9/14/23</a:t>
            </a:fld>
            <a:endParaRPr lang="en-US"/>
          </a:p>
        </p:txBody>
      </p:sp>
      <p:sp>
        <p:nvSpPr>
          <p:cNvPr id="5" name="Footer Placeholder 4">
            <a:extLst>
              <a:ext uri="{FF2B5EF4-FFF2-40B4-BE49-F238E27FC236}">
                <a16:creationId xmlns:a16="http://schemas.microsoft.com/office/drawing/2014/main" id="{67CF3299-DE7A-1A47-BCDD-2834C1D12A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09328-5AC8-EE4B-B28A-A0284520235F}"/>
              </a:ext>
            </a:extLst>
          </p:cNvPr>
          <p:cNvSpPr>
            <a:spLocks noGrp="1"/>
          </p:cNvSpPr>
          <p:nvPr>
            <p:ph type="sldNum" sz="quarter" idx="12"/>
          </p:nvPr>
        </p:nvSpPr>
        <p:spPr>
          <a:xfrm>
            <a:off x="9142232" y="6356350"/>
            <a:ext cx="2743200" cy="365125"/>
          </a:xfrm>
        </p:spPr>
        <p:txBody>
          <a:bodyPr/>
          <a:lstStyle/>
          <a:p>
            <a:fld id="{82839E8A-5F06-4746-A82D-06C0E8D608E4}" type="slidenum">
              <a:rPr lang="en-US" smtClean="0"/>
              <a:t>‹#›</a:t>
            </a:fld>
            <a:endParaRPr lang="en-US"/>
          </a:p>
        </p:txBody>
      </p:sp>
      <p:grpSp>
        <p:nvGrpSpPr>
          <p:cNvPr id="10" name="Group 9">
            <a:extLst>
              <a:ext uri="{FF2B5EF4-FFF2-40B4-BE49-F238E27FC236}">
                <a16:creationId xmlns:a16="http://schemas.microsoft.com/office/drawing/2014/main" id="{F3EC6152-40EA-0643-B59E-54CF1B77EFE4}"/>
              </a:ext>
            </a:extLst>
          </p:cNvPr>
          <p:cNvGrpSpPr/>
          <p:nvPr userDrawn="1"/>
        </p:nvGrpSpPr>
        <p:grpSpPr>
          <a:xfrm>
            <a:off x="-1" y="1215696"/>
            <a:ext cx="3136901" cy="5646658"/>
            <a:chOff x="-1" y="1215696"/>
            <a:chExt cx="3136901" cy="5646658"/>
          </a:xfrm>
        </p:grpSpPr>
        <p:sp>
          <p:nvSpPr>
            <p:cNvPr id="11" name="Freeform 10">
              <a:extLst>
                <a:ext uri="{FF2B5EF4-FFF2-40B4-BE49-F238E27FC236}">
                  <a16:creationId xmlns:a16="http://schemas.microsoft.com/office/drawing/2014/main" id="{2361F1B9-0CF2-DA4E-9FDA-6469D2978882}"/>
                </a:ext>
              </a:extLst>
            </p:cNvPr>
            <p:cNvSpPr/>
            <p:nvPr userDrawn="1"/>
          </p:nvSpPr>
          <p:spPr>
            <a:xfrm rot="5400000">
              <a:off x="-511063" y="3214392"/>
              <a:ext cx="4159025" cy="3136900"/>
            </a:xfrm>
            <a:custGeom>
              <a:avLst/>
              <a:gdLst>
                <a:gd name="connsiteX0" fmla="*/ 0 w 4159025"/>
                <a:gd name="connsiteY0" fmla="*/ 1563008 h 3136900"/>
                <a:gd name="connsiteX1" fmla="*/ 0 w 4159025"/>
                <a:gd name="connsiteY1" fmla="*/ 1552833 h 3136900"/>
                <a:gd name="connsiteX2" fmla="*/ 708 w 4159025"/>
                <a:gd name="connsiteY2" fmla="*/ 1542659 h 3136900"/>
                <a:gd name="connsiteX3" fmla="*/ 2832 w 4159025"/>
                <a:gd name="connsiteY3" fmla="*/ 1532484 h 3136900"/>
                <a:gd name="connsiteX4" fmla="*/ 7080 w 4159025"/>
                <a:gd name="connsiteY4" fmla="*/ 1521825 h 3136900"/>
                <a:gd name="connsiteX5" fmla="*/ 12744 w 4159025"/>
                <a:gd name="connsiteY5" fmla="*/ 1511166 h 3136900"/>
                <a:gd name="connsiteX6" fmla="*/ 19115 w 4159025"/>
                <a:gd name="connsiteY6" fmla="*/ 1499538 h 3136900"/>
                <a:gd name="connsiteX7" fmla="*/ 27611 w 4159025"/>
                <a:gd name="connsiteY7" fmla="*/ 1487425 h 3136900"/>
                <a:gd name="connsiteX8" fmla="*/ 36815 w 4159025"/>
                <a:gd name="connsiteY8" fmla="*/ 1475313 h 3136900"/>
                <a:gd name="connsiteX9" fmla="*/ 46726 w 4159025"/>
                <a:gd name="connsiteY9" fmla="*/ 1461747 h 3136900"/>
                <a:gd name="connsiteX10" fmla="*/ 70797 w 4159025"/>
                <a:gd name="connsiteY10" fmla="*/ 1431707 h 3136900"/>
                <a:gd name="connsiteX11" fmla="*/ 100532 w 4159025"/>
                <a:gd name="connsiteY11" fmla="*/ 1397308 h 3136900"/>
                <a:gd name="connsiteX12" fmla="*/ 1134877 w 4159025"/>
                <a:gd name="connsiteY12" fmla="*/ 173937 h 3136900"/>
                <a:gd name="connsiteX13" fmla="*/ 1158240 w 4159025"/>
                <a:gd name="connsiteY13" fmla="*/ 144867 h 3136900"/>
                <a:gd name="connsiteX14" fmla="*/ 1183727 w 4159025"/>
                <a:gd name="connsiteY14" fmla="*/ 112889 h 3136900"/>
                <a:gd name="connsiteX15" fmla="*/ 1197178 w 4159025"/>
                <a:gd name="connsiteY15" fmla="*/ 96901 h 3136900"/>
                <a:gd name="connsiteX16" fmla="*/ 1210630 w 4159025"/>
                <a:gd name="connsiteY16" fmla="*/ 81397 h 3136900"/>
                <a:gd name="connsiteX17" fmla="*/ 1226205 w 4159025"/>
                <a:gd name="connsiteY17" fmla="*/ 65893 h 3136900"/>
                <a:gd name="connsiteX18" fmla="*/ 1242488 w 4159025"/>
                <a:gd name="connsiteY18" fmla="*/ 52326 h 3136900"/>
                <a:gd name="connsiteX19" fmla="*/ 1250984 w 4159025"/>
                <a:gd name="connsiteY19" fmla="*/ 45543 h 3136900"/>
                <a:gd name="connsiteX20" fmla="*/ 1260188 w 4159025"/>
                <a:gd name="connsiteY20" fmla="*/ 38760 h 3136900"/>
                <a:gd name="connsiteX21" fmla="*/ 1269391 w 4159025"/>
                <a:gd name="connsiteY21" fmla="*/ 32462 h 3136900"/>
                <a:gd name="connsiteX22" fmla="*/ 1278595 w 4159025"/>
                <a:gd name="connsiteY22" fmla="*/ 27132 h 3136900"/>
                <a:gd name="connsiteX23" fmla="*/ 1289215 w 4159025"/>
                <a:gd name="connsiteY23" fmla="*/ 21803 h 3136900"/>
                <a:gd name="connsiteX24" fmla="*/ 1299126 w 4159025"/>
                <a:gd name="connsiteY24" fmla="*/ 17442 h 3136900"/>
                <a:gd name="connsiteX25" fmla="*/ 1309746 w 4159025"/>
                <a:gd name="connsiteY25" fmla="*/ 13082 h 3136900"/>
                <a:gd name="connsiteX26" fmla="*/ 1321073 w 4159025"/>
                <a:gd name="connsiteY26" fmla="*/ 9206 h 3136900"/>
                <a:gd name="connsiteX27" fmla="*/ 1333109 w 4159025"/>
                <a:gd name="connsiteY27" fmla="*/ 6299 h 3136900"/>
                <a:gd name="connsiteX28" fmla="*/ 1345852 w 4159025"/>
                <a:gd name="connsiteY28" fmla="*/ 3392 h 3136900"/>
                <a:gd name="connsiteX29" fmla="*/ 1357888 w 4159025"/>
                <a:gd name="connsiteY29" fmla="*/ 1938 h 3136900"/>
                <a:gd name="connsiteX30" fmla="*/ 1371339 w 4159025"/>
                <a:gd name="connsiteY30" fmla="*/ 485 h 3136900"/>
                <a:gd name="connsiteX31" fmla="*/ 1384791 w 4159025"/>
                <a:gd name="connsiteY31" fmla="*/ 0 h 3136900"/>
                <a:gd name="connsiteX32" fmla="*/ 1399658 w 4159025"/>
                <a:gd name="connsiteY32" fmla="*/ 0 h 3136900"/>
                <a:gd name="connsiteX33" fmla="*/ 1414525 w 4159025"/>
                <a:gd name="connsiteY33" fmla="*/ 969 h 3136900"/>
                <a:gd name="connsiteX34" fmla="*/ 1430101 w 4159025"/>
                <a:gd name="connsiteY34" fmla="*/ 2907 h 3136900"/>
                <a:gd name="connsiteX35" fmla="*/ 1440720 w 4159025"/>
                <a:gd name="connsiteY35" fmla="*/ 4361 h 3136900"/>
                <a:gd name="connsiteX36" fmla="*/ 1452048 w 4159025"/>
                <a:gd name="connsiteY36" fmla="*/ 7268 h 3136900"/>
                <a:gd name="connsiteX37" fmla="*/ 1462667 w 4159025"/>
                <a:gd name="connsiteY37" fmla="*/ 10175 h 3136900"/>
                <a:gd name="connsiteX38" fmla="*/ 1472579 w 4159025"/>
                <a:gd name="connsiteY38" fmla="*/ 14051 h 3136900"/>
                <a:gd name="connsiteX39" fmla="*/ 1483198 w 4159025"/>
                <a:gd name="connsiteY39" fmla="*/ 17927 h 3136900"/>
                <a:gd name="connsiteX40" fmla="*/ 1493110 w 4159025"/>
                <a:gd name="connsiteY40" fmla="*/ 22287 h 3136900"/>
                <a:gd name="connsiteX41" fmla="*/ 1501606 w 4159025"/>
                <a:gd name="connsiteY41" fmla="*/ 27617 h 3136900"/>
                <a:gd name="connsiteX42" fmla="*/ 1511517 w 4159025"/>
                <a:gd name="connsiteY42" fmla="*/ 32946 h 3136900"/>
                <a:gd name="connsiteX43" fmla="*/ 1520721 w 4159025"/>
                <a:gd name="connsiteY43" fmla="*/ 39245 h 3136900"/>
                <a:gd name="connsiteX44" fmla="*/ 1529217 w 4159025"/>
                <a:gd name="connsiteY44" fmla="*/ 45543 h 3136900"/>
                <a:gd name="connsiteX45" fmla="*/ 1537712 w 4159025"/>
                <a:gd name="connsiteY45" fmla="*/ 52326 h 3136900"/>
                <a:gd name="connsiteX46" fmla="*/ 1546208 w 4159025"/>
                <a:gd name="connsiteY46" fmla="*/ 58625 h 3136900"/>
                <a:gd name="connsiteX47" fmla="*/ 1562491 w 4159025"/>
                <a:gd name="connsiteY47" fmla="*/ 73160 h 3136900"/>
                <a:gd name="connsiteX48" fmla="*/ 1578066 w 4159025"/>
                <a:gd name="connsiteY48" fmla="*/ 89149 h 3136900"/>
                <a:gd name="connsiteX49" fmla="*/ 1592934 w 4159025"/>
                <a:gd name="connsiteY49" fmla="*/ 104653 h 3136900"/>
                <a:gd name="connsiteX50" fmla="*/ 1607093 w 4159025"/>
                <a:gd name="connsiteY50" fmla="*/ 121610 h 3136900"/>
                <a:gd name="connsiteX51" fmla="*/ 1621253 w 4159025"/>
                <a:gd name="connsiteY51" fmla="*/ 138084 h 3136900"/>
                <a:gd name="connsiteX52" fmla="*/ 1634704 w 4159025"/>
                <a:gd name="connsiteY52" fmla="*/ 155041 h 3136900"/>
                <a:gd name="connsiteX53" fmla="*/ 1659483 w 4159025"/>
                <a:gd name="connsiteY53" fmla="*/ 187987 h 3136900"/>
                <a:gd name="connsiteX54" fmla="*/ 1684262 w 4159025"/>
                <a:gd name="connsiteY54" fmla="*/ 217542 h 3136900"/>
                <a:gd name="connsiteX55" fmla="*/ 2306568 w 4159025"/>
                <a:gd name="connsiteY55" fmla="*/ 952049 h 3136900"/>
                <a:gd name="connsiteX56" fmla="*/ 2447454 w 4159025"/>
                <a:gd name="connsiteY56" fmla="*/ 1119687 h 3136900"/>
                <a:gd name="connsiteX57" fmla="*/ 2587632 w 4159025"/>
                <a:gd name="connsiteY57" fmla="*/ 1287810 h 3136900"/>
                <a:gd name="connsiteX58" fmla="*/ 2729934 w 4159025"/>
                <a:gd name="connsiteY58" fmla="*/ 1455448 h 3136900"/>
                <a:gd name="connsiteX59" fmla="*/ 2872237 w 4159025"/>
                <a:gd name="connsiteY59" fmla="*/ 1623571 h 3136900"/>
                <a:gd name="connsiteX60" fmla="*/ 3014539 w 4159025"/>
                <a:gd name="connsiteY60" fmla="*/ 1791693 h 3136900"/>
                <a:gd name="connsiteX61" fmla="*/ 3156841 w 4159025"/>
                <a:gd name="connsiteY61" fmla="*/ 1959331 h 3136900"/>
                <a:gd name="connsiteX62" fmla="*/ 3299851 w 4159025"/>
                <a:gd name="connsiteY62" fmla="*/ 2127454 h 3136900"/>
                <a:gd name="connsiteX63" fmla="*/ 3442861 w 4159025"/>
                <a:gd name="connsiteY63" fmla="*/ 2295092 h 3136900"/>
                <a:gd name="connsiteX64" fmla="*/ 3586579 w 4159025"/>
                <a:gd name="connsiteY64" fmla="*/ 2463215 h 3136900"/>
                <a:gd name="connsiteX65" fmla="*/ 3729589 w 4159025"/>
                <a:gd name="connsiteY65" fmla="*/ 2630853 h 3136900"/>
                <a:gd name="connsiteX66" fmla="*/ 3872599 w 4159025"/>
                <a:gd name="connsiteY66" fmla="*/ 2798975 h 3136900"/>
                <a:gd name="connsiteX67" fmla="*/ 4014901 w 4159025"/>
                <a:gd name="connsiteY67" fmla="*/ 2966614 h 3136900"/>
                <a:gd name="connsiteX68" fmla="*/ 4157203 w 4159025"/>
                <a:gd name="connsiteY68" fmla="*/ 3134736 h 3136900"/>
                <a:gd name="connsiteX69" fmla="*/ 4159025 w 4159025"/>
                <a:gd name="connsiteY69" fmla="*/ 3136900 h 3136900"/>
                <a:gd name="connsiteX70" fmla="*/ 1302978 w 4159025"/>
                <a:gd name="connsiteY70" fmla="*/ 3136900 h 3136900"/>
                <a:gd name="connsiteX71" fmla="*/ 1283551 w 4159025"/>
                <a:gd name="connsiteY71" fmla="*/ 3113903 h 3136900"/>
                <a:gd name="connsiteX72" fmla="*/ 1258064 w 4159025"/>
                <a:gd name="connsiteY72" fmla="*/ 3083863 h 3136900"/>
                <a:gd name="connsiteX73" fmla="*/ 1232577 w 4159025"/>
                <a:gd name="connsiteY73" fmla="*/ 3052855 h 3136900"/>
                <a:gd name="connsiteX74" fmla="*/ 1207798 w 4159025"/>
                <a:gd name="connsiteY74" fmla="*/ 3022816 h 3136900"/>
                <a:gd name="connsiteX75" fmla="*/ 1181603 w 4159025"/>
                <a:gd name="connsiteY75" fmla="*/ 2992292 h 3136900"/>
                <a:gd name="connsiteX76" fmla="*/ 1156116 w 4159025"/>
                <a:gd name="connsiteY76" fmla="*/ 2961769 h 3136900"/>
                <a:gd name="connsiteX77" fmla="*/ 1129921 w 4159025"/>
                <a:gd name="connsiteY77" fmla="*/ 2931245 h 3136900"/>
                <a:gd name="connsiteX78" fmla="*/ 1103018 w 4159025"/>
                <a:gd name="connsiteY78" fmla="*/ 2900721 h 3136900"/>
                <a:gd name="connsiteX79" fmla="*/ 1049920 w 4159025"/>
                <a:gd name="connsiteY79" fmla="*/ 2839674 h 3136900"/>
                <a:gd name="connsiteX80" fmla="*/ 997531 w 4159025"/>
                <a:gd name="connsiteY80" fmla="*/ 2778626 h 3136900"/>
                <a:gd name="connsiteX81" fmla="*/ 945141 w 4159025"/>
                <a:gd name="connsiteY81" fmla="*/ 2717579 h 3136900"/>
                <a:gd name="connsiteX82" fmla="*/ 892751 w 4159025"/>
                <a:gd name="connsiteY82" fmla="*/ 2657016 h 3136900"/>
                <a:gd name="connsiteX83" fmla="*/ 841069 w 4159025"/>
                <a:gd name="connsiteY83" fmla="*/ 2596453 h 3136900"/>
                <a:gd name="connsiteX84" fmla="*/ 788679 w 4159025"/>
                <a:gd name="connsiteY84" fmla="*/ 2535406 h 3136900"/>
                <a:gd name="connsiteX85" fmla="*/ 738413 w 4159025"/>
                <a:gd name="connsiteY85" fmla="*/ 2474843 h 3136900"/>
                <a:gd name="connsiteX86" fmla="*/ 686732 w 4159025"/>
                <a:gd name="connsiteY86" fmla="*/ 2413795 h 3136900"/>
                <a:gd name="connsiteX87" fmla="*/ 635050 w 4159025"/>
                <a:gd name="connsiteY87" fmla="*/ 2352748 h 3136900"/>
                <a:gd name="connsiteX88" fmla="*/ 584784 w 4159025"/>
                <a:gd name="connsiteY88" fmla="*/ 2291701 h 3136900"/>
                <a:gd name="connsiteX89" fmla="*/ 533102 w 4159025"/>
                <a:gd name="connsiteY89" fmla="*/ 2231138 h 3136900"/>
                <a:gd name="connsiteX90" fmla="*/ 482128 w 4159025"/>
                <a:gd name="connsiteY90" fmla="*/ 2170575 h 3136900"/>
                <a:gd name="connsiteX91" fmla="*/ 430446 w 4159025"/>
                <a:gd name="connsiteY91" fmla="*/ 2108558 h 3136900"/>
                <a:gd name="connsiteX92" fmla="*/ 379472 w 4159025"/>
                <a:gd name="connsiteY92" fmla="*/ 2047996 h 3136900"/>
                <a:gd name="connsiteX93" fmla="*/ 328498 w 4159025"/>
                <a:gd name="connsiteY93" fmla="*/ 1986948 h 3136900"/>
                <a:gd name="connsiteX94" fmla="*/ 276817 w 4159025"/>
                <a:gd name="connsiteY94" fmla="*/ 1925416 h 3136900"/>
                <a:gd name="connsiteX95" fmla="*/ 221595 w 4159025"/>
                <a:gd name="connsiteY95" fmla="*/ 1859524 h 3136900"/>
                <a:gd name="connsiteX96" fmla="*/ 172037 w 4159025"/>
                <a:gd name="connsiteY96" fmla="*/ 1803321 h 3136900"/>
                <a:gd name="connsiteX97" fmla="*/ 129559 w 4159025"/>
                <a:gd name="connsiteY97" fmla="*/ 1754387 h 3136900"/>
                <a:gd name="connsiteX98" fmla="*/ 92744 w 4159025"/>
                <a:gd name="connsiteY98" fmla="*/ 1712719 h 3136900"/>
                <a:gd name="connsiteX99" fmla="*/ 77169 w 4159025"/>
                <a:gd name="connsiteY99" fmla="*/ 1694308 h 3136900"/>
                <a:gd name="connsiteX100" fmla="*/ 63010 w 4159025"/>
                <a:gd name="connsiteY100" fmla="*/ 1676866 h 3136900"/>
                <a:gd name="connsiteX101" fmla="*/ 49558 w 4159025"/>
                <a:gd name="connsiteY101" fmla="*/ 1660877 h 3136900"/>
                <a:gd name="connsiteX102" fmla="*/ 38231 w 4159025"/>
                <a:gd name="connsiteY102" fmla="*/ 1645858 h 3136900"/>
                <a:gd name="connsiteX103" fmla="*/ 28319 w 4159025"/>
                <a:gd name="connsiteY103" fmla="*/ 1631807 h 3136900"/>
                <a:gd name="connsiteX104" fmla="*/ 20531 w 4159025"/>
                <a:gd name="connsiteY104" fmla="*/ 1619210 h 3136900"/>
                <a:gd name="connsiteX105" fmla="*/ 12744 w 4159025"/>
                <a:gd name="connsiteY105" fmla="*/ 1606613 h 3136900"/>
                <a:gd name="connsiteX106" fmla="*/ 7788 w 4159025"/>
                <a:gd name="connsiteY106" fmla="*/ 1594985 h 3136900"/>
                <a:gd name="connsiteX107" fmla="*/ 3540 w 4159025"/>
                <a:gd name="connsiteY107" fmla="*/ 1584326 h 3136900"/>
                <a:gd name="connsiteX108" fmla="*/ 708 w 4159025"/>
                <a:gd name="connsiteY108" fmla="*/ 1573667 h 313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159025" h="3136900">
                  <a:moveTo>
                    <a:pt x="0" y="1563008"/>
                  </a:moveTo>
                  <a:lnTo>
                    <a:pt x="0" y="1552833"/>
                  </a:lnTo>
                  <a:lnTo>
                    <a:pt x="708" y="1542659"/>
                  </a:lnTo>
                  <a:lnTo>
                    <a:pt x="2832" y="1532484"/>
                  </a:lnTo>
                  <a:lnTo>
                    <a:pt x="7080" y="1521825"/>
                  </a:lnTo>
                  <a:lnTo>
                    <a:pt x="12744" y="1511166"/>
                  </a:lnTo>
                  <a:lnTo>
                    <a:pt x="19115" y="1499538"/>
                  </a:lnTo>
                  <a:lnTo>
                    <a:pt x="27611" y="1487425"/>
                  </a:lnTo>
                  <a:lnTo>
                    <a:pt x="36815" y="1475313"/>
                  </a:lnTo>
                  <a:lnTo>
                    <a:pt x="46726" y="1461747"/>
                  </a:lnTo>
                  <a:lnTo>
                    <a:pt x="70797" y="1431707"/>
                  </a:lnTo>
                  <a:lnTo>
                    <a:pt x="100532" y="1397308"/>
                  </a:lnTo>
                  <a:lnTo>
                    <a:pt x="1134877" y="173937"/>
                  </a:lnTo>
                  <a:lnTo>
                    <a:pt x="1158240" y="144867"/>
                  </a:lnTo>
                  <a:lnTo>
                    <a:pt x="1183727" y="112889"/>
                  </a:lnTo>
                  <a:lnTo>
                    <a:pt x="1197178" y="96901"/>
                  </a:lnTo>
                  <a:lnTo>
                    <a:pt x="1210630" y="81397"/>
                  </a:lnTo>
                  <a:lnTo>
                    <a:pt x="1226205" y="65893"/>
                  </a:lnTo>
                  <a:lnTo>
                    <a:pt x="1242488" y="52326"/>
                  </a:lnTo>
                  <a:lnTo>
                    <a:pt x="1250984" y="45543"/>
                  </a:lnTo>
                  <a:lnTo>
                    <a:pt x="1260188" y="38760"/>
                  </a:lnTo>
                  <a:lnTo>
                    <a:pt x="1269391" y="32462"/>
                  </a:lnTo>
                  <a:lnTo>
                    <a:pt x="1278595" y="27132"/>
                  </a:lnTo>
                  <a:lnTo>
                    <a:pt x="1289215" y="21803"/>
                  </a:lnTo>
                  <a:lnTo>
                    <a:pt x="1299126" y="17442"/>
                  </a:lnTo>
                  <a:lnTo>
                    <a:pt x="1309746" y="13082"/>
                  </a:lnTo>
                  <a:lnTo>
                    <a:pt x="1321073" y="9206"/>
                  </a:lnTo>
                  <a:lnTo>
                    <a:pt x="1333109" y="6299"/>
                  </a:lnTo>
                  <a:lnTo>
                    <a:pt x="1345852" y="3392"/>
                  </a:lnTo>
                  <a:lnTo>
                    <a:pt x="1357888" y="1938"/>
                  </a:lnTo>
                  <a:lnTo>
                    <a:pt x="1371339" y="485"/>
                  </a:lnTo>
                  <a:lnTo>
                    <a:pt x="1384791" y="0"/>
                  </a:lnTo>
                  <a:lnTo>
                    <a:pt x="1399658" y="0"/>
                  </a:lnTo>
                  <a:lnTo>
                    <a:pt x="1414525" y="969"/>
                  </a:lnTo>
                  <a:lnTo>
                    <a:pt x="1430101" y="2907"/>
                  </a:lnTo>
                  <a:lnTo>
                    <a:pt x="1440720" y="4361"/>
                  </a:lnTo>
                  <a:lnTo>
                    <a:pt x="1452048" y="7268"/>
                  </a:lnTo>
                  <a:lnTo>
                    <a:pt x="1462667" y="10175"/>
                  </a:lnTo>
                  <a:lnTo>
                    <a:pt x="1472579" y="14051"/>
                  </a:lnTo>
                  <a:lnTo>
                    <a:pt x="1483198" y="17927"/>
                  </a:lnTo>
                  <a:lnTo>
                    <a:pt x="1493110" y="22287"/>
                  </a:lnTo>
                  <a:lnTo>
                    <a:pt x="1501606" y="27617"/>
                  </a:lnTo>
                  <a:lnTo>
                    <a:pt x="1511517" y="32946"/>
                  </a:lnTo>
                  <a:lnTo>
                    <a:pt x="1520721" y="39245"/>
                  </a:lnTo>
                  <a:lnTo>
                    <a:pt x="1529217" y="45543"/>
                  </a:lnTo>
                  <a:lnTo>
                    <a:pt x="1537712" y="52326"/>
                  </a:lnTo>
                  <a:lnTo>
                    <a:pt x="1546208" y="58625"/>
                  </a:lnTo>
                  <a:lnTo>
                    <a:pt x="1562491" y="73160"/>
                  </a:lnTo>
                  <a:lnTo>
                    <a:pt x="1578066" y="89149"/>
                  </a:lnTo>
                  <a:lnTo>
                    <a:pt x="1592934" y="104653"/>
                  </a:lnTo>
                  <a:lnTo>
                    <a:pt x="1607093" y="121610"/>
                  </a:lnTo>
                  <a:lnTo>
                    <a:pt x="1621253" y="138084"/>
                  </a:lnTo>
                  <a:lnTo>
                    <a:pt x="1634704" y="155041"/>
                  </a:lnTo>
                  <a:lnTo>
                    <a:pt x="1659483" y="187987"/>
                  </a:lnTo>
                  <a:lnTo>
                    <a:pt x="1684262" y="217542"/>
                  </a:lnTo>
                  <a:lnTo>
                    <a:pt x="2306568" y="952049"/>
                  </a:lnTo>
                  <a:lnTo>
                    <a:pt x="2447454" y="1119687"/>
                  </a:lnTo>
                  <a:lnTo>
                    <a:pt x="2587632" y="1287810"/>
                  </a:lnTo>
                  <a:lnTo>
                    <a:pt x="2729934" y="1455448"/>
                  </a:lnTo>
                  <a:lnTo>
                    <a:pt x="2872237" y="1623571"/>
                  </a:lnTo>
                  <a:lnTo>
                    <a:pt x="3014539" y="1791693"/>
                  </a:lnTo>
                  <a:lnTo>
                    <a:pt x="3156841" y="1959331"/>
                  </a:lnTo>
                  <a:lnTo>
                    <a:pt x="3299851" y="2127454"/>
                  </a:lnTo>
                  <a:lnTo>
                    <a:pt x="3442861" y="2295092"/>
                  </a:lnTo>
                  <a:lnTo>
                    <a:pt x="3586579" y="2463215"/>
                  </a:lnTo>
                  <a:lnTo>
                    <a:pt x="3729589" y="2630853"/>
                  </a:lnTo>
                  <a:lnTo>
                    <a:pt x="3872599" y="2798975"/>
                  </a:lnTo>
                  <a:lnTo>
                    <a:pt x="4014901" y="2966614"/>
                  </a:lnTo>
                  <a:lnTo>
                    <a:pt x="4157203" y="3134736"/>
                  </a:lnTo>
                  <a:lnTo>
                    <a:pt x="4159025" y="3136900"/>
                  </a:lnTo>
                  <a:lnTo>
                    <a:pt x="1302978" y="3136900"/>
                  </a:lnTo>
                  <a:lnTo>
                    <a:pt x="1283551" y="3113903"/>
                  </a:lnTo>
                  <a:lnTo>
                    <a:pt x="1258064" y="3083863"/>
                  </a:lnTo>
                  <a:lnTo>
                    <a:pt x="1232577" y="3052855"/>
                  </a:lnTo>
                  <a:lnTo>
                    <a:pt x="1207798" y="3022816"/>
                  </a:lnTo>
                  <a:lnTo>
                    <a:pt x="1181603" y="2992292"/>
                  </a:lnTo>
                  <a:lnTo>
                    <a:pt x="1156116" y="2961769"/>
                  </a:lnTo>
                  <a:lnTo>
                    <a:pt x="1129921" y="2931245"/>
                  </a:lnTo>
                  <a:lnTo>
                    <a:pt x="1103018" y="2900721"/>
                  </a:lnTo>
                  <a:lnTo>
                    <a:pt x="1049920" y="2839674"/>
                  </a:lnTo>
                  <a:lnTo>
                    <a:pt x="997531" y="2778626"/>
                  </a:lnTo>
                  <a:lnTo>
                    <a:pt x="945141" y="2717579"/>
                  </a:lnTo>
                  <a:lnTo>
                    <a:pt x="892751" y="2657016"/>
                  </a:lnTo>
                  <a:lnTo>
                    <a:pt x="841069" y="2596453"/>
                  </a:lnTo>
                  <a:lnTo>
                    <a:pt x="788679" y="2535406"/>
                  </a:lnTo>
                  <a:lnTo>
                    <a:pt x="738413" y="2474843"/>
                  </a:lnTo>
                  <a:lnTo>
                    <a:pt x="686732" y="2413795"/>
                  </a:lnTo>
                  <a:lnTo>
                    <a:pt x="635050" y="2352748"/>
                  </a:lnTo>
                  <a:lnTo>
                    <a:pt x="584784" y="2291701"/>
                  </a:lnTo>
                  <a:lnTo>
                    <a:pt x="533102" y="2231138"/>
                  </a:lnTo>
                  <a:lnTo>
                    <a:pt x="482128" y="2170575"/>
                  </a:lnTo>
                  <a:lnTo>
                    <a:pt x="430446" y="2108558"/>
                  </a:lnTo>
                  <a:lnTo>
                    <a:pt x="379472" y="2047996"/>
                  </a:lnTo>
                  <a:lnTo>
                    <a:pt x="328498" y="1986948"/>
                  </a:lnTo>
                  <a:lnTo>
                    <a:pt x="276817" y="1925416"/>
                  </a:lnTo>
                  <a:lnTo>
                    <a:pt x="221595" y="1859524"/>
                  </a:lnTo>
                  <a:lnTo>
                    <a:pt x="172037" y="1803321"/>
                  </a:lnTo>
                  <a:lnTo>
                    <a:pt x="129559" y="1754387"/>
                  </a:lnTo>
                  <a:lnTo>
                    <a:pt x="92744" y="1712719"/>
                  </a:lnTo>
                  <a:lnTo>
                    <a:pt x="77169" y="1694308"/>
                  </a:lnTo>
                  <a:lnTo>
                    <a:pt x="63010" y="1676866"/>
                  </a:lnTo>
                  <a:lnTo>
                    <a:pt x="49558" y="1660877"/>
                  </a:lnTo>
                  <a:lnTo>
                    <a:pt x="38231" y="1645858"/>
                  </a:lnTo>
                  <a:lnTo>
                    <a:pt x="28319" y="1631807"/>
                  </a:lnTo>
                  <a:lnTo>
                    <a:pt x="20531" y="1619210"/>
                  </a:lnTo>
                  <a:lnTo>
                    <a:pt x="12744" y="1606613"/>
                  </a:lnTo>
                  <a:lnTo>
                    <a:pt x="7788" y="1594985"/>
                  </a:lnTo>
                  <a:lnTo>
                    <a:pt x="3540" y="1584326"/>
                  </a:lnTo>
                  <a:lnTo>
                    <a:pt x="708" y="1573667"/>
                  </a:lnTo>
                  <a:close/>
                </a:path>
              </a:pathLst>
            </a:custGeom>
            <a:solidFill>
              <a:srgbClr val="92D050"/>
            </a:solidFill>
            <a:ln>
              <a:noFill/>
            </a:ln>
          </p:spPr>
          <p:style>
            <a:lnRef idx="0">
              <a:scrgbClr r="0" g="0" b="0"/>
            </a:lnRef>
            <a:fillRef idx="0">
              <a:scrgbClr r="0" g="0" b="0"/>
            </a:fillRef>
            <a:effectRef idx="0">
              <a:scrgbClr r="0" g="0" b="0"/>
            </a:effectRef>
            <a:fontRef idx="minor"/>
          </p:style>
        </p:sp>
        <p:sp>
          <p:nvSpPr>
            <p:cNvPr id="12" name="Freeform 11">
              <a:extLst>
                <a:ext uri="{FF2B5EF4-FFF2-40B4-BE49-F238E27FC236}">
                  <a16:creationId xmlns:a16="http://schemas.microsoft.com/office/drawing/2014/main" id="{FBB7455A-FB6A-7D41-B716-58AE20E59D7E}"/>
                </a:ext>
              </a:extLst>
            </p:cNvPr>
            <p:cNvSpPr/>
            <p:nvPr userDrawn="1"/>
          </p:nvSpPr>
          <p:spPr>
            <a:xfrm rot="5400000">
              <a:off x="-595708" y="1811403"/>
              <a:ext cx="2581540" cy="1390125"/>
            </a:xfrm>
            <a:custGeom>
              <a:avLst/>
              <a:gdLst>
                <a:gd name="connsiteX0" fmla="*/ 0 w 2581540"/>
                <a:gd name="connsiteY0" fmla="*/ 1390125 h 1390125"/>
                <a:gd name="connsiteX1" fmla="*/ 758492 w 2581540"/>
                <a:gd name="connsiteY1" fmla="*/ 495502 h 1390125"/>
                <a:gd name="connsiteX2" fmla="*/ 788211 w 2581540"/>
                <a:gd name="connsiteY2" fmla="*/ 460628 h 1390125"/>
                <a:gd name="connsiteX3" fmla="*/ 817930 w 2581540"/>
                <a:gd name="connsiteY3" fmla="*/ 426238 h 1390125"/>
                <a:gd name="connsiteX4" fmla="*/ 846233 w 2581540"/>
                <a:gd name="connsiteY4" fmla="*/ 392333 h 1390125"/>
                <a:gd name="connsiteX5" fmla="*/ 875245 w 2581540"/>
                <a:gd name="connsiteY5" fmla="*/ 359396 h 1390125"/>
                <a:gd name="connsiteX6" fmla="*/ 903549 w 2581540"/>
                <a:gd name="connsiteY6" fmla="*/ 325491 h 1390125"/>
                <a:gd name="connsiteX7" fmla="*/ 932560 w 2581540"/>
                <a:gd name="connsiteY7" fmla="*/ 291586 h 1390125"/>
                <a:gd name="connsiteX8" fmla="*/ 961571 w 2581540"/>
                <a:gd name="connsiteY8" fmla="*/ 257196 h 1390125"/>
                <a:gd name="connsiteX9" fmla="*/ 991290 w 2581540"/>
                <a:gd name="connsiteY9" fmla="*/ 222322 h 1390125"/>
                <a:gd name="connsiteX10" fmla="*/ 1023132 w 2581540"/>
                <a:gd name="connsiteY10" fmla="*/ 182604 h 1390125"/>
                <a:gd name="connsiteX11" fmla="*/ 1054266 w 2581540"/>
                <a:gd name="connsiteY11" fmla="*/ 143371 h 1390125"/>
                <a:gd name="connsiteX12" fmla="*/ 1069834 w 2581540"/>
                <a:gd name="connsiteY12" fmla="*/ 123997 h 1390125"/>
                <a:gd name="connsiteX13" fmla="*/ 1085401 w 2581540"/>
                <a:gd name="connsiteY13" fmla="*/ 105591 h 1390125"/>
                <a:gd name="connsiteX14" fmla="*/ 1101675 w 2581540"/>
                <a:gd name="connsiteY14" fmla="*/ 88154 h 1390125"/>
                <a:gd name="connsiteX15" fmla="*/ 1117950 w 2581540"/>
                <a:gd name="connsiteY15" fmla="*/ 72170 h 1390125"/>
                <a:gd name="connsiteX16" fmla="*/ 1125734 w 2581540"/>
                <a:gd name="connsiteY16" fmla="*/ 64420 h 1390125"/>
                <a:gd name="connsiteX17" fmla="*/ 1134932 w 2581540"/>
                <a:gd name="connsiteY17" fmla="*/ 56670 h 1390125"/>
                <a:gd name="connsiteX18" fmla="*/ 1144131 w 2581540"/>
                <a:gd name="connsiteY18" fmla="*/ 49889 h 1390125"/>
                <a:gd name="connsiteX19" fmla="*/ 1153330 w 2581540"/>
                <a:gd name="connsiteY19" fmla="*/ 43108 h 1390125"/>
                <a:gd name="connsiteX20" fmla="*/ 1161821 w 2581540"/>
                <a:gd name="connsiteY20" fmla="*/ 36327 h 1390125"/>
                <a:gd name="connsiteX21" fmla="*/ 1171727 w 2581540"/>
                <a:gd name="connsiteY21" fmla="*/ 30999 h 1390125"/>
                <a:gd name="connsiteX22" fmla="*/ 1181634 w 2581540"/>
                <a:gd name="connsiteY22" fmla="*/ 25187 h 1390125"/>
                <a:gd name="connsiteX23" fmla="*/ 1192248 w 2581540"/>
                <a:gd name="connsiteY23" fmla="*/ 20343 h 1390125"/>
                <a:gd name="connsiteX24" fmla="*/ 1202861 w 2581540"/>
                <a:gd name="connsiteY24" fmla="*/ 15500 h 1390125"/>
                <a:gd name="connsiteX25" fmla="*/ 1213475 w 2581540"/>
                <a:gd name="connsiteY25" fmla="*/ 11625 h 1390125"/>
                <a:gd name="connsiteX26" fmla="*/ 1224797 w 2581540"/>
                <a:gd name="connsiteY26" fmla="*/ 8234 h 1390125"/>
                <a:gd name="connsiteX27" fmla="*/ 1237534 w 2581540"/>
                <a:gd name="connsiteY27" fmla="*/ 5812 h 1390125"/>
                <a:gd name="connsiteX28" fmla="*/ 1249563 w 2581540"/>
                <a:gd name="connsiteY28" fmla="*/ 3391 h 1390125"/>
                <a:gd name="connsiteX29" fmla="*/ 1261592 w 2581540"/>
                <a:gd name="connsiteY29" fmla="*/ 1453 h 1390125"/>
                <a:gd name="connsiteX30" fmla="*/ 1275036 w 2581540"/>
                <a:gd name="connsiteY30" fmla="*/ 484 h 1390125"/>
                <a:gd name="connsiteX31" fmla="*/ 1288480 w 2581540"/>
                <a:gd name="connsiteY31" fmla="*/ 0 h 1390125"/>
                <a:gd name="connsiteX32" fmla="*/ 1301925 w 2581540"/>
                <a:gd name="connsiteY32" fmla="*/ 484 h 1390125"/>
                <a:gd name="connsiteX33" fmla="*/ 1314662 w 2581540"/>
                <a:gd name="connsiteY33" fmla="*/ 1453 h 1390125"/>
                <a:gd name="connsiteX34" fmla="*/ 1327398 w 2581540"/>
                <a:gd name="connsiteY34" fmla="*/ 3391 h 1390125"/>
                <a:gd name="connsiteX35" fmla="*/ 1339427 w 2581540"/>
                <a:gd name="connsiteY35" fmla="*/ 5812 h 1390125"/>
                <a:gd name="connsiteX36" fmla="*/ 1350749 w 2581540"/>
                <a:gd name="connsiteY36" fmla="*/ 8234 h 1390125"/>
                <a:gd name="connsiteX37" fmla="*/ 1362070 w 2581540"/>
                <a:gd name="connsiteY37" fmla="*/ 12109 h 1390125"/>
                <a:gd name="connsiteX38" fmla="*/ 1372684 w 2581540"/>
                <a:gd name="connsiteY38" fmla="*/ 15984 h 1390125"/>
                <a:gd name="connsiteX39" fmla="*/ 1384006 w 2581540"/>
                <a:gd name="connsiteY39" fmla="*/ 20828 h 1390125"/>
                <a:gd name="connsiteX40" fmla="*/ 1393912 w 2581540"/>
                <a:gd name="connsiteY40" fmla="*/ 25671 h 1390125"/>
                <a:gd name="connsiteX41" fmla="*/ 1404526 w 2581540"/>
                <a:gd name="connsiteY41" fmla="*/ 31484 h 1390125"/>
                <a:gd name="connsiteX42" fmla="*/ 1414432 w 2581540"/>
                <a:gd name="connsiteY42" fmla="*/ 37296 h 1390125"/>
                <a:gd name="connsiteX43" fmla="*/ 1423631 w 2581540"/>
                <a:gd name="connsiteY43" fmla="*/ 44077 h 1390125"/>
                <a:gd name="connsiteX44" fmla="*/ 1433538 w 2581540"/>
                <a:gd name="connsiteY44" fmla="*/ 50858 h 1390125"/>
                <a:gd name="connsiteX45" fmla="*/ 1442029 w 2581540"/>
                <a:gd name="connsiteY45" fmla="*/ 58123 h 1390125"/>
                <a:gd name="connsiteX46" fmla="*/ 1451227 w 2581540"/>
                <a:gd name="connsiteY46" fmla="*/ 65873 h 1390125"/>
                <a:gd name="connsiteX47" fmla="*/ 1460426 w 2581540"/>
                <a:gd name="connsiteY47" fmla="*/ 73623 h 1390125"/>
                <a:gd name="connsiteX48" fmla="*/ 1477408 w 2581540"/>
                <a:gd name="connsiteY48" fmla="*/ 90576 h 1390125"/>
                <a:gd name="connsiteX49" fmla="*/ 1493683 w 2581540"/>
                <a:gd name="connsiteY49" fmla="*/ 108981 h 1390125"/>
                <a:gd name="connsiteX50" fmla="*/ 1509958 w 2581540"/>
                <a:gd name="connsiteY50" fmla="*/ 127387 h 1390125"/>
                <a:gd name="connsiteX51" fmla="*/ 1525525 w 2581540"/>
                <a:gd name="connsiteY51" fmla="*/ 147246 h 1390125"/>
                <a:gd name="connsiteX52" fmla="*/ 1557367 w 2581540"/>
                <a:gd name="connsiteY52" fmla="*/ 187448 h 1390125"/>
                <a:gd name="connsiteX53" fmla="*/ 1590624 w 2581540"/>
                <a:gd name="connsiteY53" fmla="*/ 227650 h 1390125"/>
                <a:gd name="connsiteX54" fmla="*/ 1619635 w 2581540"/>
                <a:gd name="connsiteY54" fmla="*/ 262524 h 1390125"/>
                <a:gd name="connsiteX55" fmla="*/ 1649354 w 2581540"/>
                <a:gd name="connsiteY55" fmla="*/ 296429 h 1390125"/>
                <a:gd name="connsiteX56" fmla="*/ 1677658 w 2581540"/>
                <a:gd name="connsiteY56" fmla="*/ 330819 h 1390125"/>
                <a:gd name="connsiteX57" fmla="*/ 1706669 w 2581540"/>
                <a:gd name="connsiteY57" fmla="*/ 364724 h 1390125"/>
                <a:gd name="connsiteX58" fmla="*/ 1735681 w 2581540"/>
                <a:gd name="connsiteY58" fmla="*/ 398145 h 1390125"/>
                <a:gd name="connsiteX59" fmla="*/ 1764692 w 2581540"/>
                <a:gd name="connsiteY59" fmla="*/ 432535 h 1390125"/>
                <a:gd name="connsiteX60" fmla="*/ 1793704 w 2581540"/>
                <a:gd name="connsiteY60" fmla="*/ 466440 h 1390125"/>
                <a:gd name="connsiteX61" fmla="*/ 1822715 w 2581540"/>
                <a:gd name="connsiteY61" fmla="*/ 501314 h 1390125"/>
                <a:gd name="connsiteX62" fmla="*/ 1865171 w 2581540"/>
                <a:gd name="connsiteY62" fmla="*/ 551204 h 1390125"/>
                <a:gd name="connsiteX63" fmla="*/ 1926731 w 2581540"/>
                <a:gd name="connsiteY63" fmla="*/ 624342 h 1390125"/>
                <a:gd name="connsiteX64" fmla="*/ 2007397 w 2581540"/>
                <a:gd name="connsiteY64" fmla="*/ 718309 h 1390125"/>
                <a:gd name="connsiteX65" fmla="*/ 2102215 w 2581540"/>
                <a:gd name="connsiteY65" fmla="*/ 828743 h 1390125"/>
                <a:gd name="connsiteX66" fmla="*/ 2208354 w 2581540"/>
                <a:gd name="connsiteY66" fmla="*/ 951771 h 1390125"/>
                <a:gd name="connsiteX67" fmla="*/ 2321570 w 2581540"/>
                <a:gd name="connsiteY67" fmla="*/ 1084970 h 1390125"/>
                <a:gd name="connsiteX68" fmla="*/ 2439738 w 2581540"/>
                <a:gd name="connsiteY68" fmla="*/ 1223498 h 1390125"/>
                <a:gd name="connsiteX69" fmla="*/ 2559322 w 2581540"/>
                <a:gd name="connsiteY69" fmla="*/ 1363963 h 1390125"/>
                <a:gd name="connsiteX70" fmla="*/ 2581540 w 2581540"/>
                <a:gd name="connsiteY70" fmla="*/ 1390125 h 139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2581540" h="1390125">
                  <a:moveTo>
                    <a:pt x="0" y="1390125"/>
                  </a:moveTo>
                  <a:lnTo>
                    <a:pt x="758492" y="495502"/>
                  </a:lnTo>
                  <a:lnTo>
                    <a:pt x="788211" y="460628"/>
                  </a:lnTo>
                  <a:lnTo>
                    <a:pt x="817930" y="426238"/>
                  </a:lnTo>
                  <a:lnTo>
                    <a:pt x="846233" y="392333"/>
                  </a:lnTo>
                  <a:lnTo>
                    <a:pt x="875245" y="359396"/>
                  </a:lnTo>
                  <a:lnTo>
                    <a:pt x="903549" y="325491"/>
                  </a:lnTo>
                  <a:lnTo>
                    <a:pt x="932560" y="291586"/>
                  </a:lnTo>
                  <a:lnTo>
                    <a:pt x="961571" y="257196"/>
                  </a:lnTo>
                  <a:lnTo>
                    <a:pt x="991290" y="222322"/>
                  </a:lnTo>
                  <a:lnTo>
                    <a:pt x="1023132" y="182604"/>
                  </a:lnTo>
                  <a:lnTo>
                    <a:pt x="1054266" y="143371"/>
                  </a:lnTo>
                  <a:lnTo>
                    <a:pt x="1069834" y="123997"/>
                  </a:lnTo>
                  <a:lnTo>
                    <a:pt x="1085401" y="105591"/>
                  </a:lnTo>
                  <a:lnTo>
                    <a:pt x="1101675" y="88154"/>
                  </a:lnTo>
                  <a:lnTo>
                    <a:pt x="1117950" y="72170"/>
                  </a:lnTo>
                  <a:lnTo>
                    <a:pt x="1125734" y="64420"/>
                  </a:lnTo>
                  <a:lnTo>
                    <a:pt x="1134932" y="56670"/>
                  </a:lnTo>
                  <a:lnTo>
                    <a:pt x="1144131" y="49889"/>
                  </a:lnTo>
                  <a:lnTo>
                    <a:pt x="1153330" y="43108"/>
                  </a:lnTo>
                  <a:lnTo>
                    <a:pt x="1161821" y="36327"/>
                  </a:lnTo>
                  <a:lnTo>
                    <a:pt x="1171727" y="30999"/>
                  </a:lnTo>
                  <a:lnTo>
                    <a:pt x="1181634" y="25187"/>
                  </a:lnTo>
                  <a:lnTo>
                    <a:pt x="1192248" y="20343"/>
                  </a:lnTo>
                  <a:lnTo>
                    <a:pt x="1202861" y="15500"/>
                  </a:lnTo>
                  <a:lnTo>
                    <a:pt x="1213475" y="11625"/>
                  </a:lnTo>
                  <a:lnTo>
                    <a:pt x="1224797" y="8234"/>
                  </a:lnTo>
                  <a:lnTo>
                    <a:pt x="1237534" y="5812"/>
                  </a:lnTo>
                  <a:lnTo>
                    <a:pt x="1249563" y="3391"/>
                  </a:lnTo>
                  <a:lnTo>
                    <a:pt x="1261592" y="1453"/>
                  </a:lnTo>
                  <a:lnTo>
                    <a:pt x="1275036" y="484"/>
                  </a:lnTo>
                  <a:lnTo>
                    <a:pt x="1288480" y="0"/>
                  </a:lnTo>
                  <a:lnTo>
                    <a:pt x="1301925" y="484"/>
                  </a:lnTo>
                  <a:lnTo>
                    <a:pt x="1314662" y="1453"/>
                  </a:lnTo>
                  <a:lnTo>
                    <a:pt x="1327398" y="3391"/>
                  </a:lnTo>
                  <a:lnTo>
                    <a:pt x="1339427" y="5812"/>
                  </a:lnTo>
                  <a:lnTo>
                    <a:pt x="1350749" y="8234"/>
                  </a:lnTo>
                  <a:lnTo>
                    <a:pt x="1362070" y="12109"/>
                  </a:lnTo>
                  <a:lnTo>
                    <a:pt x="1372684" y="15984"/>
                  </a:lnTo>
                  <a:lnTo>
                    <a:pt x="1384006" y="20828"/>
                  </a:lnTo>
                  <a:lnTo>
                    <a:pt x="1393912" y="25671"/>
                  </a:lnTo>
                  <a:lnTo>
                    <a:pt x="1404526" y="31484"/>
                  </a:lnTo>
                  <a:lnTo>
                    <a:pt x="1414432" y="37296"/>
                  </a:lnTo>
                  <a:lnTo>
                    <a:pt x="1423631" y="44077"/>
                  </a:lnTo>
                  <a:lnTo>
                    <a:pt x="1433538" y="50858"/>
                  </a:lnTo>
                  <a:lnTo>
                    <a:pt x="1442029" y="58123"/>
                  </a:lnTo>
                  <a:lnTo>
                    <a:pt x="1451227" y="65873"/>
                  </a:lnTo>
                  <a:lnTo>
                    <a:pt x="1460426" y="73623"/>
                  </a:lnTo>
                  <a:lnTo>
                    <a:pt x="1477408" y="90576"/>
                  </a:lnTo>
                  <a:lnTo>
                    <a:pt x="1493683" y="108981"/>
                  </a:lnTo>
                  <a:lnTo>
                    <a:pt x="1509958" y="127387"/>
                  </a:lnTo>
                  <a:lnTo>
                    <a:pt x="1525525" y="147246"/>
                  </a:lnTo>
                  <a:lnTo>
                    <a:pt x="1557367" y="187448"/>
                  </a:lnTo>
                  <a:lnTo>
                    <a:pt x="1590624" y="227650"/>
                  </a:lnTo>
                  <a:lnTo>
                    <a:pt x="1619635" y="262524"/>
                  </a:lnTo>
                  <a:lnTo>
                    <a:pt x="1649354" y="296429"/>
                  </a:lnTo>
                  <a:lnTo>
                    <a:pt x="1677658" y="330819"/>
                  </a:lnTo>
                  <a:lnTo>
                    <a:pt x="1706669" y="364724"/>
                  </a:lnTo>
                  <a:lnTo>
                    <a:pt x="1735681" y="398145"/>
                  </a:lnTo>
                  <a:lnTo>
                    <a:pt x="1764692" y="432535"/>
                  </a:lnTo>
                  <a:lnTo>
                    <a:pt x="1793704" y="466440"/>
                  </a:lnTo>
                  <a:lnTo>
                    <a:pt x="1822715" y="501314"/>
                  </a:lnTo>
                  <a:lnTo>
                    <a:pt x="1865171" y="551204"/>
                  </a:lnTo>
                  <a:lnTo>
                    <a:pt x="1926731" y="624342"/>
                  </a:lnTo>
                  <a:lnTo>
                    <a:pt x="2007397" y="718309"/>
                  </a:lnTo>
                  <a:lnTo>
                    <a:pt x="2102215" y="828743"/>
                  </a:lnTo>
                  <a:lnTo>
                    <a:pt x="2208354" y="951771"/>
                  </a:lnTo>
                  <a:lnTo>
                    <a:pt x="2321570" y="1084970"/>
                  </a:lnTo>
                  <a:lnTo>
                    <a:pt x="2439738" y="1223498"/>
                  </a:lnTo>
                  <a:lnTo>
                    <a:pt x="2559322" y="1363963"/>
                  </a:lnTo>
                  <a:lnTo>
                    <a:pt x="2581540" y="1390125"/>
                  </a:lnTo>
                  <a:close/>
                </a:path>
              </a:pathLst>
            </a:custGeom>
            <a:solidFill>
              <a:srgbClr val="7AB850"/>
            </a:solidFill>
            <a:ln>
              <a:noFill/>
            </a:ln>
          </p:spPr>
          <p:style>
            <a:lnRef idx="0">
              <a:scrgbClr r="0" g="0" b="0"/>
            </a:lnRef>
            <a:fillRef idx="0">
              <a:scrgbClr r="0" g="0" b="0"/>
            </a:fillRef>
            <a:effectRef idx="0">
              <a:scrgbClr r="0" g="0" b="0"/>
            </a:effectRef>
            <a:fontRef idx="minor"/>
          </p:style>
        </p:sp>
      </p:grpSp>
    </p:spTree>
    <p:extLst>
      <p:ext uri="{BB962C8B-B14F-4D97-AF65-F5344CB8AC3E}">
        <p14:creationId xmlns:p14="http://schemas.microsoft.com/office/powerpoint/2010/main" val="42284377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sclaimer_EN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8DB13AD-19A4-ED4A-B427-978D012DACB7}"/>
              </a:ext>
            </a:extLst>
          </p:cNvPr>
          <p:cNvSpPr>
            <a:spLocks noGrp="1"/>
          </p:cNvSpPr>
          <p:nvPr>
            <p:ph type="dt" sz="half" idx="10"/>
          </p:nvPr>
        </p:nvSpPr>
        <p:spPr>
          <a:xfrm>
            <a:off x="104550" y="6356350"/>
            <a:ext cx="2743200" cy="365125"/>
          </a:xfrm>
        </p:spPr>
        <p:txBody>
          <a:bodyPr/>
          <a:lstStyle/>
          <a:p>
            <a:fld id="{552875C4-DC92-6849-81ED-8DB0E827C0D1}" type="datetimeFigureOut">
              <a:rPr lang="en-US" smtClean="0"/>
              <a:t>9/14/23</a:t>
            </a:fld>
            <a:endParaRPr lang="en-US"/>
          </a:p>
        </p:txBody>
      </p:sp>
      <p:sp>
        <p:nvSpPr>
          <p:cNvPr id="5" name="Footer Placeholder 4">
            <a:extLst>
              <a:ext uri="{FF2B5EF4-FFF2-40B4-BE49-F238E27FC236}">
                <a16:creationId xmlns:a16="http://schemas.microsoft.com/office/drawing/2014/main" id="{67CF3299-DE7A-1A47-BCDD-2834C1D12A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09328-5AC8-EE4B-B28A-A0284520235F}"/>
              </a:ext>
            </a:extLst>
          </p:cNvPr>
          <p:cNvSpPr>
            <a:spLocks noGrp="1"/>
          </p:cNvSpPr>
          <p:nvPr>
            <p:ph type="sldNum" sz="quarter" idx="12"/>
          </p:nvPr>
        </p:nvSpPr>
        <p:spPr>
          <a:xfrm>
            <a:off x="9142232" y="6356350"/>
            <a:ext cx="2743200" cy="365125"/>
          </a:xfrm>
        </p:spPr>
        <p:txBody>
          <a:bodyPr/>
          <a:lstStyle/>
          <a:p>
            <a:fld id="{82839E8A-5F06-4746-A82D-06C0E8D608E4}" type="slidenum">
              <a:rPr lang="en-US" smtClean="0"/>
              <a:t>‹#›</a:t>
            </a:fld>
            <a:endParaRPr lang="en-US"/>
          </a:p>
        </p:txBody>
      </p:sp>
      <p:grpSp>
        <p:nvGrpSpPr>
          <p:cNvPr id="3" name="Group 2">
            <a:extLst>
              <a:ext uri="{FF2B5EF4-FFF2-40B4-BE49-F238E27FC236}">
                <a16:creationId xmlns:a16="http://schemas.microsoft.com/office/drawing/2014/main" id="{A5570F5F-F7C9-5C43-B029-0A9C598197F8}"/>
              </a:ext>
            </a:extLst>
          </p:cNvPr>
          <p:cNvGrpSpPr/>
          <p:nvPr userDrawn="1"/>
        </p:nvGrpSpPr>
        <p:grpSpPr>
          <a:xfrm>
            <a:off x="-1" y="1215696"/>
            <a:ext cx="3136901" cy="5646658"/>
            <a:chOff x="-1" y="1215696"/>
            <a:chExt cx="3136901" cy="5646658"/>
          </a:xfrm>
        </p:grpSpPr>
        <p:sp>
          <p:nvSpPr>
            <p:cNvPr id="15" name="Freeform 14">
              <a:extLst>
                <a:ext uri="{FF2B5EF4-FFF2-40B4-BE49-F238E27FC236}">
                  <a16:creationId xmlns:a16="http://schemas.microsoft.com/office/drawing/2014/main" id="{7A7CAD71-1C9D-FD49-8BF2-486E417D3006}"/>
                </a:ext>
              </a:extLst>
            </p:cNvPr>
            <p:cNvSpPr/>
            <p:nvPr userDrawn="1"/>
          </p:nvSpPr>
          <p:spPr>
            <a:xfrm rot="5400000">
              <a:off x="-511063" y="3214392"/>
              <a:ext cx="4159025" cy="3136900"/>
            </a:xfrm>
            <a:custGeom>
              <a:avLst/>
              <a:gdLst>
                <a:gd name="connsiteX0" fmla="*/ 0 w 4159025"/>
                <a:gd name="connsiteY0" fmla="*/ 1563008 h 3136900"/>
                <a:gd name="connsiteX1" fmla="*/ 0 w 4159025"/>
                <a:gd name="connsiteY1" fmla="*/ 1552833 h 3136900"/>
                <a:gd name="connsiteX2" fmla="*/ 708 w 4159025"/>
                <a:gd name="connsiteY2" fmla="*/ 1542659 h 3136900"/>
                <a:gd name="connsiteX3" fmla="*/ 2832 w 4159025"/>
                <a:gd name="connsiteY3" fmla="*/ 1532484 h 3136900"/>
                <a:gd name="connsiteX4" fmla="*/ 7080 w 4159025"/>
                <a:gd name="connsiteY4" fmla="*/ 1521825 h 3136900"/>
                <a:gd name="connsiteX5" fmla="*/ 12744 w 4159025"/>
                <a:gd name="connsiteY5" fmla="*/ 1511166 h 3136900"/>
                <a:gd name="connsiteX6" fmla="*/ 19115 w 4159025"/>
                <a:gd name="connsiteY6" fmla="*/ 1499538 h 3136900"/>
                <a:gd name="connsiteX7" fmla="*/ 27611 w 4159025"/>
                <a:gd name="connsiteY7" fmla="*/ 1487425 h 3136900"/>
                <a:gd name="connsiteX8" fmla="*/ 36815 w 4159025"/>
                <a:gd name="connsiteY8" fmla="*/ 1475313 h 3136900"/>
                <a:gd name="connsiteX9" fmla="*/ 46726 w 4159025"/>
                <a:gd name="connsiteY9" fmla="*/ 1461747 h 3136900"/>
                <a:gd name="connsiteX10" fmla="*/ 70797 w 4159025"/>
                <a:gd name="connsiteY10" fmla="*/ 1431707 h 3136900"/>
                <a:gd name="connsiteX11" fmla="*/ 100532 w 4159025"/>
                <a:gd name="connsiteY11" fmla="*/ 1397308 h 3136900"/>
                <a:gd name="connsiteX12" fmla="*/ 1134877 w 4159025"/>
                <a:gd name="connsiteY12" fmla="*/ 173937 h 3136900"/>
                <a:gd name="connsiteX13" fmla="*/ 1158240 w 4159025"/>
                <a:gd name="connsiteY13" fmla="*/ 144867 h 3136900"/>
                <a:gd name="connsiteX14" fmla="*/ 1183727 w 4159025"/>
                <a:gd name="connsiteY14" fmla="*/ 112889 h 3136900"/>
                <a:gd name="connsiteX15" fmla="*/ 1197178 w 4159025"/>
                <a:gd name="connsiteY15" fmla="*/ 96901 h 3136900"/>
                <a:gd name="connsiteX16" fmla="*/ 1210630 w 4159025"/>
                <a:gd name="connsiteY16" fmla="*/ 81397 h 3136900"/>
                <a:gd name="connsiteX17" fmla="*/ 1226205 w 4159025"/>
                <a:gd name="connsiteY17" fmla="*/ 65893 h 3136900"/>
                <a:gd name="connsiteX18" fmla="*/ 1242488 w 4159025"/>
                <a:gd name="connsiteY18" fmla="*/ 52326 h 3136900"/>
                <a:gd name="connsiteX19" fmla="*/ 1250984 w 4159025"/>
                <a:gd name="connsiteY19" fmla="*/ 45543 h 3136900"/>
                <a:gd name="connsiteX20" fmla="*/ 1260188 w 4159025"/>
                <a:gd name="connsiteY20" fmla="*/ 38760 h 3136900"/>
                <a:gd name="connsiteX21" fmla="*/ 1269391 w 4159025"/>
                <a:gd name="connsiteY21" fmla="*/ 32462 h 3136900"/>
                <a:gd name="connsiteX22" fmla="*/ 1278595 w 4159025"/>
                <a:gd name="connsiteY22" fmla="*/ 27132 h 3136900"/>
                <a:gd name="connsiteX23" fmla="*/ 1289215 w 4159025"/>
                <a:gd name="connsiteY23" fmla="*/ 21803 h 3136900"/>
                <a:gd name="connsiteX24" fmla="*/ 1299126 w 4159025"/>
                <a:gd name="connsiteY24" fmla="*/ 17442 h 3136900"/>
                <a:gd name="connsiteX25" fmla="*/ 1309746 w 4159025"/>
                <a:gd name="connsiteY25" fmla="*/ 13082 h 3136900"/>
                <a:gd name="connsiteX26" fmla="*/ 1321073 w 4159025"/>
                <a:gd name="connsiteY26" fmla="*/ 9206 h 3136900"/>
                <a:gd name="connsiteX27" fmla="*/ 1333109 w 4159025"/>
                <a:gd name="connsiteY27" fmla="*/ 6299 h 3136900"/>
                <a:gd name="connsiteX28" fmla="*/ 1345852 w 4159025"/>
                <a:gd name="connsiteY28" fmla="*/ 3392 h 3136900"/>
                <a:gd name="connsiteX29" fmla="*/ 1357888 w 4159025"/>
                <a:gd name="connsiteY29" fmla="*/ 1938 h 3136900"/>
                <a:gd name="connsiteX30" fmla="*/ 1371339 w 4159025"/>
                <a:gd name="connsiteY30" fmla="*/ 485 h 3136900"/>
                <a:gd name="connsiteX31" fmla="*/ 1384791 w 4159025"/>
                <a:gd name="connsiteY31" fmla="*/ 0 h 3136900"/>
                <a:gd name="connsiteX32" fmla="*/ 1399658 w 4159025"/>
                <a:gd name="connsiteY32" fmla="*/ 0 h 3136900"/>
                <a:gd name="connsiteX33" fmla="*/ 1414525 w 4159025"/>
                <a:gd name="connsiteY33" fmla="*/ 969 h 3136900"/>
                <a:gd name="connsiteX34" fmla="*/ 1430101 w 4159025"/>
                <a:gd name="connsiteY34" fmla="*/ 2907 h 3136900"/>
                <a:gd name="connsiteX35" fmla="*/ 1440720 w 4159025"/>
                <a:gd name="connsiteY35" fmla="*/ 4361 h 3136900"/>
                <a:gd name="connsiteX36" fmla="*/ 1452048 w 4159025"/>
                <a:gd name="connsiteY36" fmla="*/ 7268 h 3136900"/>
                <a:gd name="connsiteX37" fmla="*/ 1462667 w 4159025"/>
                <a:gd name="connsiteY37" fmla="*/ 10175 h 3136900"/>
                <a:gd name="connsiteX38" fmla="*/ 1472579 w 4159025"/>
                <a:gd name="connsiteY38" fmla="*/ 14051 h 3136900"/>
                <a:gd name="connsiteX39" fmla="*/ 1483198 w 4159025"/>
                <a:gd name="connsiteY39" fmla="*/ 17927 h 3136900"/>
                <a:gd name="connsiteX40" fmla="*/ 1493110 w 4159025"/>
                <a:gd name="connsiteY40" fmla="*/ 22287 h 3136900"/>
                <a:gd name="connsiteX41" fmla="*/ 1501606 w 4159025"/>
                <a:gd name="connsiteY41" fmla="*/ 27617 h 3136900"/>
                <a:gd name="connsiteX42" fmla="*/ 1511517 w 4159025"/>
                <a:gd name="connsiteY42" fmla="*/ 32946 h 3136900"/>
                <a:gd name="connsiteX43" fmla="*/ 1520721 w 4159025"/>
                <a:gd name="connsiteY43" fmla="*/ 39245 h 3136900"/>
                <a:gd name="connsiteX44" fmla="*/ 1529217 w 4159025"/>
                <a:gd name="connsiteY44" fmla="*/ 45543 h 3136900"/>
                <a:gd name="connsiteX45" fmla="*/ 1537712 w 4159025"/>
                <a:gd name="connsiteY45" fmla="*/ 52326 h 3136900"/>
                <a:gd name="connsiteX46" fmla="*/ 1546208 w 4159025"/>
                <a:gd name="connsiteY46" fmla="*/ 58625 h 3136900"/>
                <a:gd name="connsiteX47" fmla="*/ 1562491 w 4159025"/>
                <a:gd name="connsiteY47" fmla="*/ 73160 h 3136900"/>
                <a:gd name="connsiteX48" fmla="*/ 1578066 w 4159025"/>
                <a:gd name="connsiteY48" fmla="*/ 89149 h 3136900"/>
                <a:gd name="connsiteX49" fmla="*/ 1592934 w 4159025"/>
                <a:gd name="connsiteY49" fmla="*/ 104653 h 3136900"/>
                <a:gd name="connsiteX50" fmla="*/ 1607093 w 4159025"/>
                <a:gd name="connsiteY50" fmla="*/ 121610 h 3136900"/>
                <a:gd name="connsiteX51" fmla="*/ 1621253 w 4159025"/>
                <a:gd name="connsiteY51" fmla="*/ 138084 h 3136900"/>
                <a:gd name="connsiteX52" fmla="*/ 1634704 w 4159025"/>
                <a:gd name="connsiteY52" fmla="*/ 155041 h 3136900"/>
                <a:gd name="connsiteX53" fmla="*/ 1659483 w 4159025"/>
                <a:gd name="connsiteY53" fmla="*/ 187987 h 3136900"/>
                <a:gd name="connsiteX54" fmla="*/ 1684262 w 4159025"/>
                <a:gd name="connsiteY54" fmla="*/ 217542 h 3136900"/>
                <a:gd name="connsiteX55" fmla="*/ 2306568 w 4159025"/>
                <a:gd name="connsiteY55" fmla="*/ 952049 h 3136900"/>
                <a:gd name="connsiteX56" fmla="*/ 2447454 w 4159025"/>
                <a:gd name="connsiteY56" fmla="*/ 1119687 h 3136900"/>
                <a:gd name="connsiteX57" fmla="*/ 2587632 w 4159025"/>
                <a:gd name="connsiteY57" fmla="*/ 1287810 h 3136900"/>
                <a:gd name="connsiteX58" fmla="*/ 2729934 w 4159025"/>
                <a:gd name="connsiteY58" fmla="*/ 1455448 h 3136900"/>
                <a:gd name="connsiteX59" fmla="*/ 2872237 w 4159025"/>
                <a:gd name="connsiteY59" fmla="*/ 1623571 h 3136900"/>
                <a:gd name="connsiteX60" fmla="*/ 3014539 w 4159025"/>
                <a:gd name="connsiteY60" fmla="*/ 1791693 h 3136900"/>
                <a:gd name="connsiteX61" fmla="*/ 3156841 w 4159025"/>
                <a:gd name="connsiteY61" fmla="*/ 1959331 h 3136900"/>
                <a:gd name="connsiteX62" fmla="*/ 3299851 w 4159025"/>
                <a:gd name="connsiteY62" fmla="*/ 2127454 h 3136900"/>
                <a:gd name="connsiteX63" fmla="*/ 3442861 w 4159025"/>
                <a:gd name="connsiteY63" fmla="*/ 2295092 h 3136900"/>
                <a:gd name="connsiteX64" fmla="*/ 3586579 w 4159025"/>
                <a:gd name="connsiteY64" fmla="*/ 2463215 h 3136900"/>
                <a:gd name="connsiteX65" fmla="*/ 3729589 w 4159025"/>
                <a:gd name="connsiteY65" fmla="*/ 2630853 h 3136900"/>
                <a:gd name="connsiteX66" fmla="*/ 3872599 w 4159025"/>
                <a:gd name="connsiteY66" fmla="*/ 2798975 h 3136900"/>
                <a:gd name="connsiteX67" fmla="*/ 4014901 w 4159025"/>
                <a:gd name="connsiteY67" fmla="*/ 2966614 h 3136900"/>
                <a:gd name="connsiteX68" fmla="*/ 4157203 w 4159025"/>
                <a:gd name="connsiteY68" fmla="*/ 3134736 h 3136900"/>
                <a:gd name="connsiteX69" fmla="*/ 4159025 w 4159025"/>
                <a:gd name="connsiteY69" fmla="*/ 3136900 h 3136900"/>
                <a:gd name="connsiteX70" fmla="*/ 1302978 w 4159025"/>
                <a:gd name="connsiteY70" fmla="*/ 3136900 h 3136900"/>
                <a:gd name="connsiteX71" fmla="*/ 1283551 w 4159025"/>
                <a:gd name="connsiteY71" fmla="*/ 3113903 h 3136900"/>
                <a:gd name="connsiteX72" fmla="*/ 1258064 w 4159025"/>
                <a:gd name="connsiteY72" fmla="*/ 3083863 h 3136900"/>
                <a:gd name="connsiteX73" fmla="*/ 1232577 w 4159025"/>
                <a:gd name="connsiteY73" fmla="*/ 3052855 h 3136900"/>
                <a:gd name="connsiteX74" fmla="*/ 1207798 w 4159025"/>
                <a:gd name="connsiteY74" fmla="*/ 3022816 h 3136900"/>
                <a:gd name="connsiteX75" fmla="*/ 1181603 w 4159025"/>
                <a:gd name="connsiteY75" fmla="*/ 2992292 h 3136900"/>
                <a:gd name="connsiteX76" fmla="*/ 1156116 w 4159025"/>
                <a:gd name="connsiteY76" fmla="*/ 2961769 h 3136900"/>
                <a:gd name="connsiteX77" fmla="*/ 1129921 w 4159025"/>
                <a:gd name="connsiteY77" fmla="*/ 2931245 h 3136900"/>
                <a:gd name="connsiteX78" fmla="*/ 1103018 w 4159025"/>
                <a:gd name="connsiteY78" fmla="*/ 2900721 h 3136900"/>
                <a:gd name="connsiteX79" fmla="*/ 1049920 w 4159025"/>
                <a:gd name="connsiteY79" fmla="*/ 2839674 h 3136900"/>
                <a:gd name="connsiteX80" fmla="*/ 997531 w 4159025"/>
                <a:gd name="connsiteY80" fmla="*/ 2778626 h 3136900"/>
                <a:gd name="connsiteX81" fmla="*/ 945141 w 4159025"/>
                <a:gd name="connsiteY81" fmla="*/ 2717579 h 3136900"/>
                <a:gd name="connsiteX82" fmla="*/ 892751 w 4159025"/>
                <a:gd name="connsiteY82" fmla="*/ 2657016 h 3136900"/>
                <a:gd name="connsiteX83" fmla="*/ 841069 w 4159025"/>
                <a:gd name="connsiteY83" fmla="*/ 2596453 h 3136900"/>
                <a:gd name="connsiteX84" fmla="*/ 788679 w 4159025"/>
                <a:gd name="connsiteY84" fmla="*/ 2535406 h 3136900"/>
                <a:gd name="connsiteX85" fmla="*/ 738413 w 4159025"/>
                <a:gd name="connsiteY85" fmla="*/ 2474843 h 3136900"/>
                <a:gd name="connsiteX86" fmla="*/ 686732 w 4159025"/>
                <a:gd name="connsiteY86" fmla="*/ 2413795 h 3136900"/>
                <a:gd name="connsiteX87" fmla="*/ 635050 w 4159025"/>
                <a:gd name="connsiteY87" fmla="*/ 2352748 h 3136900"/>
                <a:gd name="connsiteX88" fmla="*/ 584784 w 4159025"/>
                <a:gd name="connsiteY88" fmla="*/ 2291701 h 3136900"/>
                <a:gd name="connsiteX89" fmla="*/ 533102 w 4159025"/>
                <a:gd name="connsiteY89" fmla="*/ 2231138 h 3136900"/>
                <a:gd name="connsiteX90" fmla="*/ 482128 w 4159025"/>
                <a:gd name="connsiteY90" fmla="*/ 2170575 h 3136900"/>
                <a:gd name="connsiteX91" fmla="*/ 430446 w 4159025"/>
                <a:gd name="connsiteY91" fmla="*/ 2108558 h 3136900"/>
                <a:gd name="connsiteX92" fmla="*/ 379472 w 4159025"/>
                <a:gd name="connsiteY92" fmla="*/ 2047996 h 3136900"/>
                <a:gd name="connsiteX93" fmla="*/ 328498 w 4159025"/>
                <a:gd name="connsiteY93" fmla="*/ 1986948 h 3136900"/>
                <a:gd name="connsiteX94" fmla="*/ 276817 w 4159025"/>
                <a:gd name="connsiteY94" fmla="*/ 1925416 h 3136900"/>
                <a:gd name="connsiteX95" fmla="*/ 221595 w 4159025"/>
                <a:gd name="connsiteY95" fmla="*/ 1859524 h 3136900"/>
                <a:gd name="connsiteX96" fmla="*/ 172037 w 4159025"/>
                <a:gd name="connsiteY96" fmla="*/ 1803321 h 3136900"/>
                <a:gd name="connsiteX97" fmla="*/ 129559 w 4159025"/>
                <a:gd name="connsiteY97" fmla="*/ 1754387 h 3136900"/>
                <a:gd name="connsiteX98" fmla="*/ 92744 w 4159025"/>
                <a:gd name="connsiteY98" fmla="*/ 1712719 h 3136900"/>
                <a:gd name="connsiteX99" fmla="*/ 77169 w 4159025"/>
                <a:gd name="connsiteY99" fmla="*/ 1694308 h 3136900"/>
                <a:gd name="connsiteX100" fmla="*/ 63010 w 4159025"/>
                <a:gd name="connsiteY100" fmla="*/ 1676866 h 3136900"/>
                <a:gd name="connsiteX101" fmla="*/ 49558 w 4159025"/>
                <a:gd name="connsiteY101" fmla="*/ 1660877 h 3136900"/>
                <a:gd name="connsiteX102" fmla="*/ 38231 w 4159025"/>
                <a:gd name="connsiteY102" fmla="*/ 1645858 h 3136900"/>
                <a:gd name="connsiteX103" fmla="*/ 28319 w 4159025"/>
                <a:gd name="connsiteY103" fmla="*/ 1631807 h 3136900"/>
                <a:gd name="connsiteX104" fmla="*/ 20531 w 4159025"/>
                <a:gd name="connsiteY104" fmla="*/ 1619210 h 3136900"/>
                <a:gd name="connsiteX105" fmla="*/ 12744 w 4159025"/>
                <a:gd name="connsiteY105" fmla="*/ 1606613 h 3136900"/>
                <a:gd name="connsiteX106" fmla="*/ 7788 w 4159025"/>
                <a:gd name="connsiteY106" fmla="*/ 1594985 h 3136900"/>
                <a:gd name="connsiteX107" fmla="*/ 3540 w 4159025"/>
                <a:gd name="connsiteY107" fmla="*/ 1584326 h 3136900"/>
                <a:gd name="connsiteX108" fmla="*/ 708 w 4159025"/>
                <a:gd name="connsiteY108" fmla="*/ 1573667 h 313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159025" h="3136900">
                  <a:moveTo>
                    <a:pt x="0" y="1563008"/>
                  </a:moveTo>
                  <a:lnTo>
                    <a:pt x="0" y="1552833"/>
                  </a:lnTo>
                  <a:lnTo>
                    <a:pt x="708" y="1542659"/>
                  </a:lnTo>
                  <a:lnTo>
                    <a:pt x="2832" y="1532484"/>
                  </a:lnTo>
                  <a:lnTo>
                    <a:pt x="7080" y="1521825"/>
                  </a:lnTo>
                  <a:lnTo>
                    <a:pt x="12744" y="1511166"/>
                  </a:lnTo>
                  <a:lnTo>
                    <a:pt x="19115" y="1499538"/>
                  </a:lnTo>
                  <a:lnTo>
                    <a:pt x="27611" y="1487425"/>
                  </a:lnTo>
                  <a:lnTo>
                    <a:pt x="36815" y="1475313"/>
                  </a:lnTo>
                  <a:lnTo>
                    <a:pt x="46726" y="1461747"/>
                  </a:lnTo>
                  <a:lnTo>
                    <a:pt x="70797" y="1431707"/>
                  </a:lnTo>
                  <a:lnTo>
                    <a:pt x="100532" y="1397308"/>
                  </a:lnTo>
                  <a:lnTo>
                    <a:pt x="1134877" y="173937"/>
                  </a:lnTo>
                  <a:lnTo>
                    <a:pt x="1158240" y="144867"/>
                  </a:lnTo>
                  <a:lnTo>
                    <a:pt x="1183727" y="112889"/>
                  </a:lnTo>
                  <a:lnTo>
                    <a:pt x="1197178" y="96901"/>
                  </a:lnTo>
                  <a:lnTo>
                    <a:pt x="1210630" y="81397"/>
                  </a:lnTo>
                  <a:lnTo>
                    <a:pt x="1226205" y="65893"/>
                  </a:lnTo>
                  <a:lnTo>
                    <a:pt x="1242488" y="52326"/>
                  </a:lnTo>
                  <a:lnTo>
                    <a:pt x="1250984" y="45543"/>
                  </a:lnTo>
                  <a:lnTo>
                    <a:pt x="1260188" y="38760"/>
                  </a:lnTo>
                  <a:lnTo>
                    <a:pt x="1269391" y="32462"/>
                  </a:lnTo>
                  <a:lnTo>
                    <a:pt x="1278595" y="27132"/>
                  </a:lnTo>
                  <a:lnTo>
                    <a:pt x="1289215" y="21803"/>
                  </a:lnTo>
                  <a:lnTo>
                    <a:pt x="1299126" y="17442"/>
                  </a:lnTo>
                  <a:lnTo>
                    <a:pt x="1309746" y="13082"/>
                  </a:lnTo>
                  <a:lnTo>
                    <a:pt x="1321073" y="9206"/>
                  </a:lnTo>
                  <a:lnTo>
                    <a:pt x="1333109" y="6299"/>
                  </a:lnTo>
                  <a:lnTo>
                    <a:pt x="1345852" y="3392"/>
                  </a:lnTo>
                  <a:lnTo>
                    <a:pt x="1357888" y="1938"/>
                  </a:lnTo>
                  <a:lnTo>
                    <a:pt x="1371339" y="485"/>
                  </a:lnTo>
                  <a:lnTo>
                    <a:pt x="1384791" y="0"/>
                  </a:lnTo>
                  <a:lnTo>
                    <a:pt x="1399658" y="0"/>
                  </a:lnTo>
                  <a:lnTo>
                    <a:pt x="1414525" y="969"/>
                  </a:lnTo>
                  <a:lnTo>
                    <a:pt x="1430101" y="2907"/>
                  </a:lnTo>
                  <a:lnTo>
                    <a:pt x="1440720" y="4361"/>
                  </a:lnTo>
                  <a:lnTo>
                    <a:pt x="1452048" y="7268"/>
                  </a:lnTo>
                  <a:lnTo>
                    <a:pt x="1462667" y="10175"/>
                  </a:lnTo>
                  <a:lnTo>
                    <a:pt x="1472579" y="14051"/>
                  </a:lnTo>
                  <a:lnTo>
                    <a:pt x="1483198" y="17927"/>
                  </a:lnTo>
                  <a:lnTo>
                    <a:pt x="1493110" y="22287"/>
                  </a:lnTo>
                  <a:lnTo>
                    <a:pt x="1501606" y="27617"/>
                  </a:lnTo>
                  <a:lnTo>
                    <a:pt x="1511517" y="32946"/>
                  </a:lnTo>
                  <a:lnTo>
                    <a:pt x="1520721" y="39245"/>
                  </a:lnTo>
                  <a:lnTo>
                    <a:pt x="1529217" y="45543"/>
                  </a:lnTo>
                  <a:lnTo>
                    <a:pt x="1537712" y="52326"/>
                  </a:lnTo>
                  <a:lnTo>
                    <a:pt x="1546208" y="58625"/>
                  </a:lnTo>
                  <a:lnTo>
                    <a:pt x="1562491" y="73160"/>
                  </a:lnTo>
                  <a:lnTo>
                    <a:pt x="1578066" y="89149"/>
                  </a:lnTo>
                  <a:lnTo>
                    <a:pt x="1592934" y="104653"/>
                  </a:lnTo>
                  <a:lnTo>
                    <a:pt x="1607093" y="121610"/>
                  </a:lnTo>
                  <a:lnTo>
                    <a:pt x="1621253" y="138084"/>
                  </a:lnTo>
                  <a:lnTo>
                    <a:pt x="1634704" y="155041"/>
                  </a:lnTo>
                  <a:lnTo>
                    <a:pt x="1659483" y="187987"/>
                  </a:lnTo>
                  <a:lnTo>
                    <a:pt x="1684262" y="217542"/>
                  </a:lnTo>
                  <a:lnTo>
                    <a:pt x="2306568" y="952049"/>
                  </a:lnTo>
                  <a:lnTo>
                    <a:pt x="2447454" y="1119687"/>
                  </a:lnTo>
                  <a:lnTo>
                    <a:pt x="2587632" y="1287810"/>
                  </a:lnTo>
                  <a:lnTo>
                    <a:pt x="2729934" y="1455448"/>
                  </a:lnTo>
                  <a:lnTo>
                    <a:pt x="2872237" y="1623571"/>
                  </a:lnTo>
                  <a:lnTo>
                    <a:pt x="3014539" y="1791693"/>
                  </a:lnTo>
                  <a:lnTo>
                    <a:pt x="3156841" y="1959331"/>
                  </a:lnTo>
                  <a:lnTo>
                    <a:pt x="3299851" y="2127454"/>
                  </a:lnTo>
                  <a:lnTo>
                    <a:pt x="3442861" y="2295092"/>
                  </a:lnTo>
                  <a:lnTo>
                    <a:pt x="3586579" y="2463215"/>
                  </a:lnTo>
                  <a:lnTo>
                    <a:pt x="3729589" y="2630853"/>
                  </a:lnTo>
                  <a:lnTo>
                    <a:pt x="3872599" y="2798975"/>
                  </a:lnTo>
                  <a:lnTo>
                    <a:pt x="4014901" y="2966614"/>
                  </a:lnTo>
                  <a:lnTo>
                    <a:pt x="4157203" y="3134736"/>
                  </a:lnTo>
                  <a:lnTo>
                    <a:pt x="4159025" y="3136900"/>
                  </a:lnTo>
                  <a:lnTo>
                    <a:pt x="1302978" y="3136900"/>
                  </a:lnTo>
                  <a:lnTo>
                    <a:pt x="1283551" y="3113903"/>
                  </a:lnTo>
                  <a:lnTo>
                    <a:pt x="1258064" y="3083863"/>
                  </a:lnTo>
                  <a:lnTo>
                    <a:pt x="1232577" y="3052855"/>
                  </a:lnTo>
                  <a:lnTo>
                    <a:pt x="1207798" y="3022816"/>
                  </a:lnTo>
                  <a:lnTo>
                    <a:pt x="1181603" y="2992292"/>
                  </a:lnTo>
                  <a:lnTo>
                    <a:pt x="1156116" y="2961769"/>
                  </a:lnTo>
                  <a:lnTo>
                    <a:pt x="1129921" y="2931245"/>
                  </a:lnTo>
                  <a:lnTo>
                    <a:pt x="1103018" y="2900721"/>
                  </a:lnTo>
                  <a:lnTo>
                    <a:pt x="1049920" y="2839674"/>
                  </a:lnTo>
                  <a:lnTo>
                    <a:pt x="997531" y="2778626"/>
                  </a:lnTo>
                  <a:lnTo>
                    <a:pt x="945141" y="2717579"/>
                  </a:lnTo>
                  <a:lnTo>
                    <a:pt x="892751" y="2657016"/>
                  </a:lnTo>
                  <a:lnTo>
                    <a:pt x="841069" y="2596453"/>
                  </a:lnTo>
                  <a:lnTo>
                    <a:pt x="788679" y="2535406"/>
                  </a:lnTo>
                  <a:lnTo>
                    <a:pt x="738413" y="2474843"/>
                  </a:lnTo>
                  <a:lnTo>
                    <a:pt x="686732" y="2413795"/>
                  </a:lnTo>
                  <a:lnTo>
                    <a:pt x="635050" y="2352748"/>
                  </a:lnTo>
                  <a:lnTo>
                    <a:pt x="584784" y="2291701"/>
                  </a:lnTo>
                  <a:lnTo>
                    <a:pt x="533102" y="2231138"/>
                  </a:lnTo>
                  <a:lnTo>
                    <a:pt x="482128" y="2170575"/>
                  </a:lnTo>
                  <a:lnTo>
                    <a:pt x="430446" y="2108558"/>
                  </a:lnTo>
                  <a:lnTo>
                    <a:pt x="379472" y="2047996"/>
                  </a:lnTo>
                  <a:lnTo>
                    <a:pt x="328498" y="1986948"/>
                  </a:lnTo>
                  <a:lnTo>
                    <a:pt x="276817" y="1925416"/>
                  </a:lnTo>
                  <a:lnTo>
                    <a:pt x="221595" y="1859524"/>
                  </a:lnTo>
                  <a:lnTo>
                    <a:pt x="172037" y="1803321"/>
                  </a:lnTo>
                  <a:lnTo>
                    <a:pt x="129559" y="1754387"/>
                  </a:lnTo>
                  <a:lnTo>
                    <a:pt x="92744" y="1712719"/>
                  </a:lnTo>
                  <a:lnTo>
                    <a:pt x="77169" y="1694308"/>
                  </a:lnTo>
                  <a:lnTo>
                    <a:pt x="63010" y="1676866"/>
                  </a:lnTo>
                  <a:lnTo>
                    <a:pt x="49558" y="1660877"/>
                  </a:lnTo>
                  <a:lnTo>
                    <a:pt x="38231" y="1645858"/>
                  </a:lnTo>
                  <a:lnTo>
                    <a:pt x="28319" y="1631807"/>
                  </a:lnTo>
                  <a:lnTo>
                    <a:pt x="20531" y="1619210"/>
                  </a:lnTo>
                  <a:lnTo>
                    <a:pt x="12744" y="1606613"/>
                  </a:lnTo>
                  <a:lnTo>
                    <a:pt x="7788" y="1594985"/>
                  </a:lnTo>
                  <a:lnTo>
                    <a:pt x="3540" y="1584326"/>
                  </a:lnTo>
                  <a:lnTo>
                    <a:pt x="708" y="1573667"/>
                  </a:lnTo>
                  <a:close/>
                </a:path>
              </a:pathLst>
            </a:custGeom>
            <a:solidFill>
              <a:srgbClr val="92D050"/>
            </a:solidFill>
            <a:ln>
              <a:noFill/>
            </a:ln>
          </p:spPr>
          <p:style>
            <a:lnRef idx="0">
              <a:scrgbClr r="0" g="0" b="0"/>
            </a:lnRef>
            <a:fillRef idx="0">
              <a:scrgbClr r="0" g="0" b="0"/>
            </a:fillRef>
            <a:effectRef idx="0">
              <a:scrgbClr r="0" g="0" b="0"/>
            </a:effectRef>
            <a:fontRef idx="minor"/>
          </p:style>
        </p:sp>
        <p:sp>
          <p:nvSpPr>
            <p:cNvPr id="14" name="Freeform 13">
              <a:extLst>
                <a:ext uri="{FF2B5EF4-FFF2-40B4-BE49-F238E27FC236}">
                  <a16:creationId xmlns:a16="http://schemas.microsoft.com/office/drawing/2014/main" id="{2087682B-78D6-5E4B-B6C1-77C4CD37438C}"/>
                </a:ext>
              </a:extLst>
            </p:cNvPr>
            <p:cNvSpPr/>
            <p:nvPr userDrawn="1"/>
          </p:nvSpPr>
          <p:spPr>
            <a:xfrm rot="5400000">
              <a:off x="-595708" y="1811403"/>
              <a:ext cx="2581540" cy="1390125"/>
            </a:xfrm>
            <a:custGeom>
              <a:avLst/>
              <a:gdLst>
                <a:gd name="connsiteX0" fmla="*/ 0 w 2581540"/>
                <a:gd name="connsiteY0" fmla="*/ 1390125 h 1390125"/>
                <a:gd name="connsiteX1" fmla="*/ 758492 w 2581540"/>
                <a:gd name="connsiteY1" fmla="*/ 495502 h 1390125"/>
                <a:gd name="connsiteX2" fmla="*/ 788211 w 2581540"/>
                <a:gd name="connsiteY2" fmla="*/ 460628 h 1390125"/>
                <a:gd name="connsiteX3" fmla="*/ 817930 w 2581540"/>
                <a:gd name="connsiteY3" fmla="*/ 426238 h 1390125"/>
                <a:gd name="connsiteX4" fmla="*/ 846233 w 2581540"/>
                <a:gd name="connsiteY4" fmla="*/ 392333 h 1390125"/>
                <a:gd name="connsiteX5" fmla="*/ 875245 w 2581540"/>
                <a:gd name="connsiteY5" fmla="*/ 359396 h 1390125"/>
                <a:gd name="connsiteX6" fmla="*/ 903549 w 2581540"/>
                <a:gd name="connsiteY6" fmla="*/ 325491 h 1390125"/>
                <a:gd name="connsiteX7" fmla="*/ 932560 w 2581540"/>
                <a:gd name="connsiteY7" fmla="*/ 291586 h 1390125"/>
                <a:gd name="connsiteX8" fmla="*/ 961571 w 2581540"/>
                <a:gd name="connsiteY8" fmla="*/ 257196 h 1390125"/>
                <a:gd name="connsiteX9" fmla="*/ 991290 w 2581540"/>
                <a:gd name="connsiteY9" fmla="*/ 222322 h 1390125"/>
                <a:gd name="connsiteX10" fmla="*/ 1023132 w 2581540"/>
                <a:gd name="connsiteY10" fmla="*/ 182604 h 1390125"/>
                <a:gd name="connsiteX11" fmla="*/ 1054266 w 2581540"/>
                <a:gd name="connsiteY11" fmla="*/ 143371 h 1390125"/>
                <a:gd name="connsiteX12" fmla="*/ 1069834 w 2581540"/>
                <a:gd name="connsiteY12" fmla="*/ 123997 h 1390125"/>
                <a:gd name="connsiteX13" fmla="*/ 1085401 w 2581540"/>
                <a:gd name="connsiteY13" fmla="*/ 105591 h 1390125"/>
                <a:gd name="connsiteX14" fmla="*/ 1101675 w 2581540"/>
                <a:gd name="connsiteY14" fmla="*/ 88154 h 1390125"/>
                <a:gd name="connsiteX15" fmla="*/ 1117950 w 2581540"/>
                <a:gd name="connsiteY15" fmla="*/ 72170 h 1390125"/>
                <a:gd name="connsiteX16" fmla="*/ 1125734 w 2581540"/>
                <a:gd name="connsiteY16" fmla="*/ 64420 h 1390125"/>
                <a:gd name="connsiteX17" fmla="*/ 1134932 w 2581540"/>
                <a:gd name="connsiteY17" fmla="*/ 56670 h 1390125"/>
                <a:gd name="connsiteX18" fmla="*/ 1144131 w 2581540"/>
                <a:gd name="connsiteY18" fmla="*/ 49889 h 1390125"/>
                <a:gd name="connsiteX19" fmla="*/ 1153330 w 2581540"/>
                <a:gd name="connsiteY19" fmla="*/ 43108 h 1390125"/>
                <a:gd name="connsiteX20" fmla="*/ 1161821 w 2581540"/>
                <a:gd name="connsiteY20" fmla="*/ 36327 h 1390125"/>
                <a:gd name="connsiteX21" fmla="*/ 1171727 w 2581540"/>
                <a:gd name="connsiteY21" fmla="*/ 30999 h 1390125"/>
                <a:gd name="connsiteX22" fmla="*/ 1181634 w 2581540"/>
                <a:gd name="connsiteY22" fmla="*/ 25187 h 1390125"/>
                <a:gd name="connsiteX23" fmla="*/ 1192248 w 2581540"/>
                <a:gd name="connsiteY23" fmla="*/ 20343 h 1390125"/>
                <a:gd name="connsiteX24" fmla="*/ 1202861 w 2581540"/>
                <a:gd name="connsiteY24" fmla="*/ 15500 h 1390125"/>
                <a:gd name="connsiteX25" fmla="*/ 1213475 w 2581540"/>
                <a:gd name="connsiteY25" fmla="*/ 11625 h 1390125"/>
                <a:gd name="connsiteX26" fmla="*/ 1224797 w 2581540"/>
                <a:gd name="connsiteY26" fmla="*/ 8234 h 1390125"/>
                <a:gd name="connsiteX27" fmla="*/ 1237534 w 2581540"/>
                <a:gd name="connsiteY27" fmla="*/ 5812 h 1390125"/>
                <a:gd name="connsiteX28" fmla="*/ 1249563 w 2581540"/>
                <a:gd name="connsiteY28" fmla="*/ 3391 h 1390125"/>
                <a:gd name="connsiteX29" fmla="*/ 1261592 w 2581540"/>
                <a:gd name="connsiteY29" fmla="*/ 1453 h 1390125"/>
                <a:gd name="connsiteX30" fmla="*/ 1275036 w 2581540"/>
                <a:gd name="connsiteY30" fmla="*/ 484 h 1390125"/>
                <a:gd name="connsiteX31" fmla="*/ 1288480 w 2581540"/>
                <a:gd name="connsiteY31" fmla="*/ 0 h 1390125"/>
                <a:gd name="connsiteX32" fmla="*/ 1301925 w 2581540"/>
                <a:gd name="connsiteY32" fmla="*/ 484 h 1390125"/>
                <a:gd name="connsiteX33" fmla="*/ 1314662 w 2581540"/>
                <a:gd name="connsiteY33" fmla="*/ 1453 h 1390125"/>
                <a:gd name="connsiteX34" fmla="*/ 1327398 w 2581540"/>
                <a:gd name="connsiteY34" fmla="*/ 3391 h 1390125"/>
                <a:gd name="connsiteX35" fmla="*/ 1339427 w 2581540"/>
                <a:gd name="connsiteY35" fmla="*/ 5812 h 1390125"/>
                <a:gd name="connsiteX36" fmla="*/ 1350749 w 2581540"/>
                <a:gd name="connsiteY36" fmla="*/ 8234 h 1390125"/>
                <a:gd name="connsiteX37" fmla="*/ 1362070 w 2581540"/>
                <a:gd name="connsiteY37" fmla="*/ 12109 h 1390125"/>
                <a:gd name="connsiteX38" fmla="*/ 1372684 w 2581540"/>
                <a:gd name="connsiteY38" fmla="*/ 15984 h 1390125"/>
                <a:gd name="connsiteX39" fmla="*/ 1384006 w 2581540"/>
                <a:gd name="connsiteY39" fmla="*/ 20828 h 1390125"/>
                <a:gd name="connsiteX40" fmla="*/ 1393912 w 2581540"/>
                <a:gd name="connsiteY40" fmla="*/ 25671 h 1390125"/>
                <a:gd name="connsiteX41" fmla="*/ 1404526 w 2581540"/>
                <a:gd name="connsiteY41" fmla="*/ 31484 h 1390125"/>
                <a:gd name="connsiteX42" fmla="*/ 1414432 w 2581540"/>
                <a:gd name="connsiteY42" fmla="*/ 37296 h 1390125"/>
                <a:gd name="connsiteX43" fmla="*/ 1423631 w 2581540"/>
                <a:gd name="connsiteY43" fmla="*/ 44077 h 1390125"/>
                <a:gd name="connsiteX44" fmla="*/ 1433538 w 2581540"/>
                <a:gd name="connsiteY44" fmla="*/ 50858 h 1390125"/>
                <a:gd name="connsiteX45" fmla="*/ 1442029 w 2581540"/>
                <a:gd name="connsiteY45" fmla="*/ 58123 h 1390125"/>
                <a:gd name="connsiteX46" fmla="*/ 1451227 w 2581540"/>
                <a:gd name="connsiteY46" fmla="*/ 65873 h 1390125"/>
                <a:gd name="connsiteX47" fmla="*/ 1460426 w 2581540"/>
                <a:gd name="connsiteY47" fmla="*/ 73623 h 1390125"/>
                <a:gd name="connsiteX48" fmla="*/ 1477408 w 2581540"/>
                <a:gd name="connsiteY48" fmla="*/ 90576 h 1390125"/>
                <a:gd name="connsiteX49" fmla="*/ 1493683 w 2581540"/>
                <a:gd name="connsiteY49" fmla="*/ 108981 h 1390125"/>
                <a:gd name="connsiteX50" fmla="*/ 1509958 w 2581540"/>
                <a:gd name="connsiteY50" fmla="*/ 127387 h 1390125"/>
                <a:gd name="connsiteX51" fmla="*/ 1525525 w 2581540"/>
                <a:gd name="connsiteY51" fmla="*/ 147246 h 1390125"/>
                <a:gd name="connsiteX52" fmla="*/ 1557367 w 2581540"/>
                <a:gd name="connsiteY52" fmla="*/ 187448 h 1390125"/>
                <a:gd name="connsiteX53" fmla="*/ 1590624 w 2581540"/>
                <a:gd name="connsiteY53" fmla="*/ 227650 h 1390125"/>
                <a:gd name="connsiteX54" fmla="*/ 1619635 w 2581540"/>
                <a:gd name="connsiteY54" fmla="*/ 262524 h 1390125"/>
                <a:gd name="connsiteX55" fmla="*/ 1649354 w 2581540"/>
                <a:gd name="connsiteY55" fmla="*/ 296429 h 1390125"/>
                <a:gd name="connsiteX56" fmla="*/ 1677658 w 2581540"/>
                <a:gd name="connsiteY56" fmla="*/ 330819 h 1390125"/>
                <a:gd name="connsiteX57" fmla="*/ 1706669 w 2581540"/>
                <a:gd name="connsiteY57" fmla="*/ 364724 h 1390125"/>
                <a:gd name="connsiteX58" fmla="*/ 1735681 w 2581540"/>
                <a:gd name="connsiteY58" fmla="*/ 398145 h 1390125"/>
                <a:gd name="connsiteX59" fmla="*/ 1764692 w 2581540"/>
                <a:gd name="connsiteY59" fmla="*/ 432535 h 1390125"/>
                <a:gd name="connsiteX60" fmla="*/ 1793704 w 2581540"/>
                <a:gd name="connsiteY60" fmla="*/ 466440 h 1390125"/>
                <a:gd name="connsiteX61" fmla="*/ 1822715 w 2581540"/>
                <a:gd name="connsiteY61" fmla="*/ 501314 h 1390125"/>
                <a:gd name="connsiteX62" fmla="*/ 1865171 w 2581540"/>
                <a:gd name="connsiteY62" fmla="*/ 551204 h 1390125"/>
                <a:gd name="connsiteX63" fmla="*/ 1926731 w 2581540"/>
                <a:gd name="connsiteY63" fmla="*/ 624342 h 1390125"/>
                <a:gd name="connsiteX64" fmla="*/ 2007397 w 2581540"/>
                <a:gd name="connsiteY64" fmla="*/ 718309 h 1390125"/>
                <a:gd name="connsiteX65" fmla="*/ 2102215 w 2581540"/>
                <a:gd name="connsiteY65" fmla="*/ 828743 h 1390125"/>
                <a:gd name="connsiteX66" fmla="*/ 2208354 w 2581540"/>
                <a:gd name="connsiteY66" fmla="*/ 951771 h 1390125"/>
                <a:gd name="connsiteX67" fmla="*/ 2321570 w 2581540"/>
                <a:gd name="connsiteY67" fmla="*/ 1084970 h 1390125"/>
                <a:gd name="connsiteX68" fmla="*/ 2439738 w 2581540"/>
                <a:gd name="connsiteY68" fmla="*/ 1223498 h 1390125"/>
                <a:gd name="connsiteX69" fmla="*/ 2559322 w 2581540"/>
                <a:gd name="connsiteY69" fmla="*/ 1363963 h 1390125"/>
                <a:gd name="connsiteX70" fmla="*/ 2581540 w 2581540"/>
                <a:gd name="connsiteY70" fmla="*/ 1390125 h 139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2581540" h="1390125">
                  <a:moveTo>
                    <a:pt x="0" y="1390125"/>
                  </a:moveTo>
                  <a:lnTo>
                    <a:pt x="758492" y="495502"/>
                  </a:lnTo>
                  <a:lnTo>
                    <a:pt x="788211" y="460628"/>
                  </a:lnTo>
                  <a:lnTo>
                    <a:pt x="817930" y="426238"/>
                  </a:lnTo>
                  <a:lnTo>
                    <a:pt x="846233" y="392333"/>
                  </a:lnTo>
                  <a:lnTo>
                    <a:pt x="875245" y="359396"/>
                  </a:lnTo>
                  <a:lnTo>
                    <a:pt x="903549" y="325491"/>
                  </a:lnTo>
                  <a:lnTo>
                    <a:pt x="932560" y="291586"/>
                  </a:lnTo>
                  <a:lnTo>
                    <a:pt x="961571" y="257196"/>
                  </a:lnTo>
                  <a:lnTo>
                    <a:pt x="991290" y="222322"/>
                  </a:lnTo>
                  <a:lnTo>
                    <a:pt x="1023132" y="182604"/>
                  </a:lnTo>
                  <a:lnTo>
                    <a:pt x="1054266" y="143371"/>
                  </a:lnTo>
                  <a:lnTo>
                    <a:pt x="1069834" y="123997"/>
                  </a:lnTo>
                  <a:lnTo>
                    <a:pt x="1085401" y="105591"/>
                  </a:lnTo>
                  <a:lnTo>
                    <a:pt x="1101675" y="88154"/>
                  </a:lnTo>
                  <a:lnTo>
                    <a:pt x="1117950" y="72170"/>
                  </a:lnTo>
                  <a:lnTo>
                    <a:pt x="1125734" y="64420"/>
                  </a:lnTo>
                  <a:lnTo>
                    <a:pt x="1134932" y="56670"/>
                  </a:lnTo>
                  <a:lnTo>
                    <a:pt x="1144131" y="49889"/>
                  </a:lnTo>
                  <a:lnTo>
                    <a:pt x="1153330" y="43108"/>
                  </a:lnTo>
                  <a:lnTo>
                    <a:pt x="1161821" y="36327"/>
                  </a:lnTo>
                  <a:lnTo>
                    <a:pt x="1171727" y="30999"/>
                  </a:lnTo>
                  <a:lnTo>
                    <a:pt x="1181634" y="25187"/>
                  </a:lnTo>
                  <a:lnTo>
                    <a:pt x="1192248" y="20343"/>
                  </a:lnTo>
                  <a:lnTo>
                    <a:pt x="1202861" y="15500"/>
                  </a:lnTo>
                  <a:lnTo>
                    <a:pt x="1213475" y="11625"/>
                  </a:lnTo>
                  <a:lnTo>
                    <a:pt x="1224797" y="8234"/>
                  </a:lnTo>
                  <a:lnTo>
                    <a:pt x="1237534" y="5812"/>
                  </a:lnTo>
                  <a:lnTo>
                    <a:pt x="1249563" y="3391"/>
                  </a:lnTo>
                  <a:lnTo>
                    <a:pt x="1261592" y="1453"/>
                  </a:lnTo>
                  <a:lnTo>
                    <a:pt x="1275036" y="484"/>
                  </a:lnTo>
                  <a:lnTo>
                    <a:pt x="1288480" y="0"/>
                  </a:lnTo>
                  <a:lnTo>
                    <a:pt x="1301925" y="484"/>
                  </a:lnTo>
                  <a:lnTo>
                    <a:pt x="1314662" y="1453"/>
                  </a:lnTo>
                  <a:lnTo>
                    <a:pt x="1327398" y="3391"/>
                  </a:lnTo>
                  <a:lnTo>
                    <a:pt x="1339427" y="5812"/>
                  </a:lnTo>
                  <a:lnTo>
                    <a:pt x="1350749" y="8234"/>
                  </a:lnTo>
                  <a:lnTo>
                    <a:pt x="1362070" y="12109"/>
                  </a:lnTo>
                  <a:lnTo>
                    <a:pt x="1372684" y="15984"/>
                  </a:lnTo>
                  <a:lnTo>
                    <a:pt x="1384006" y="20828"/>
                  </a:lnTo>
                  <a:lnTo>
                    <a:pt x="1393912" y="25671"/>
                  </a:lnTo>
                  <a:lnTo>
                    <a:pt x="1404526" y="31484"/>
                  </a:lnTo>
                  <a:lnTo>
                    <a:pt x="1414432" y="37296"/>
                  </a:lnTo>
                  <a:lnTo>
                    <a:pt x="1423631" y="44077"/>
                  </a:lnTo>
                  <a:lnTo>
                    <a:pt x="1433538" y="50858"/>
                  </a:lnTo>
                  <a:lnTo>
                    <a:pt x="1442029" y="58123"/>
                  </a:lnTo>
                  <a:lnTo>
                    <a:pt x="1451227" y="65873"/>
                  </a:lnTo>
                  <a:lnTo>
                    <a:pt x="1460426" y="73623"/>
                  </a:lnTo>
                  <a:lnTo>
                    <a:pt x="1477408" y="90576"/>
                  </a:lnTo>
                  <a:lnTo>
                    <a:pt x="1493683" y="108981"/>
                  </a:lnTo>
                  <a:lnTo>
                    <a:pt x="1509958" y="127387"/>
                  </a:lnTo>
                  <a:lnTo>
                    <a:pt x="1525525" y="147246"/>
                  </a:lnTo>
                  <a:lnTo>
                    <a:pt x="1557367" y="187448"/>
                  </a:lnTo>
                  <a:lnTo>
                    <a:pt x="1590624" y="227650"/>
                  </a:lnTo>
                  <a:lnTo>
                    <a:pt x="1619635" y="262524"/>
                  </a:lnTo>
                  <a:lnTo>
                    <a:pt x="1649354" y="296429"/>
                  </a:lnTo>
                  <a:lnTo>
                    <a:pt x="1677658" y="330819"/>
                  </a:lnTo>
                  <a:lnTo>
                    <a:pt x="1706669" y="364724"/>
                  </a:lnTo>
                  <a:lnTo>
                    <a:pt x="1735681" y="398145"/>
                  </a:lnTo>
                  <a:lnTo>
                    <a:pt x="1764692" y="432535"/>
                  </a:lnTo>
                  <a:lnTo>
                    <a:pt x="1793704" y="466440"/>
                  </a:lnTo>
                  <a:lnTo>
                    <a:pt x="1822715" y="501314"/>
                  </a:lnTo>
                  <a:lnTo>
                    <a:pt x="1865171" y="551204"/>
                  </a:lnTo>
                  <a:lnTo>
                    <a:pt x="1926731" y="624342"/>
                  </a:lnTo>
                  <a:lnTo>
                    <a:pt x="2007397" y="718309"/>
                  </a:lnTo>
                  <a:lnTo>
                    <a:pt x="2102215" y="828743"/>
                  </a:lnTo>
                  <a:lnTo>
                    <a:pt x="2208354" y="951771"/>
                  </a:lnTo>
                  <a:lnTo>
                    <a:pt x="2321570" y="1084970"/>
                  </a:lnTo>
                  <a:lnTo>
                    <a:pt x="2439738" y="1223498"/>
                  </a:lnTo>
                  <a:lnTo>
                    <a:pt x="2559322" y="1363963"/>
                  </a:lnTo>
                  <a:lnTo>
                    <a:pt x="2581540" y="1390125"/>
                  </a:lnTo>
                  <a:close/>
                </a:path>
              </a:pathLst>
            </a:custGeom>
            <a:solidFill>
              <a:srgbClr val="7AB850"/>
            </a:solidFill>
            <a:ln>
              <a:noFill/>
            </a:ln>
          </p:spPr>
          <p:style>
            <a:lnRef idx="0">
              <a:scrgbClr r="0" g="0" b="0"/>
            </a:lnRef>
            <a:fillRef idx="0">
              <a:scrgbClr r="0" g="0" b="0"/>
            </a:fillRef>
            <a:effectRef idx="0">
              <a:scrgbClr r="0" g="0" b="0"/>
            </a:effectRef>
            <a:fontRef idx="minor"/>
          </p:style>
        </p:sp>
      </p:grpSp>
      <p:sp>
        <p:nvSpPr>
          <p:cNvPr id="10" name="TextBox 9">
            <a:extLst>
              <a:ext uri="{FF2B5EF4-FFF2-40B4-BE49-F238E27FC236}">
                <a16:creationId xmlns:a16="http://schemas.microsoft.com/office/drawing/2014/main" id="{AB663B48-80D8-9D40-9A75-769C8E9D969B}"/>
              </a:ext>
            </a:extLst>
          </p:cNvPr>
          <p:cNvSpPr txBox="1"/>
          <p:nvPr userDrawn="1"/>
        </p:nvSpPr>
        <p:spPr>
          <a:xfrm>
            <a:off x="3820635" y="4622209"/>
            <a:ext cx="8077198" cy="184665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本报告所提供的信息是基于我们现有的知识、经验及技术，只供参考之用。其中所呈现的图片、图形绘制和数据均为指导值，不代表材料的物性规格。不保证本报告中提供的信息在实际使用时的可靠性。零件制造商对最终产品的质量和安全以及法律合规性负责。</a:t>
            </a:r>
            <a:endParaRPr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altLang="de-DE"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altLang="de-DE" sz="1200" dirty="0"/>
              <a:t>The information contained in this report is based on our present know-ledge, experience and technology. The presented images, plot and data are guidance values and do not represent binding material specifications. No guarantee of the reliability for any info in this report being used in real world. The part maker is responsible for the quality and safety of final product and legal compliance.   </a:t>
            </a:r>
          </a:p>
          <a:p>
            <a:endParaRPr lang="en-US" dirty="0"/>
          </a:p>
        </p:txBody>
      </p:sp>
      <p:sp>
        <p:nvSpPr>
          <p:cNvPr id="11" name="TextBox 10">
            <a:extLst>
              <a:ext uri="{FF2B5EF4-FFF2-40B4-BE49-F238E27FC236}">
                <a16:creationId xmlns:a16="http://schemas.microsoft.com/office/drawing/2014/main" id="{99E65085-5D31-2642-932B-936F5305B791}"/>
              </a:ext>
            </a:extLst>
          </p:cNvPr>
          <p:cNvSpPr txBox="1"/>
          <p:nvPr userDrawn="1"/>
        </p:nvSpPr>
        <p:spPr>
          <a:xfrm>
            <a:off x="3820635" y="3943406"/>
            <a:ext cx="3288080" cy="461665"/>
          </a:xfrm>
          <a:prstGeom prst="rect">
            <a:avLst/>
          </a:prstGeom>
          <a:noFill/>
        </p:spPr>
        <p:txBody>
          <a:bodyPr wrap="none" rtlCol="0">
            <a:spAutoFit/>
          </a:bodyPr>
          <a:lstStyle/>
          <a:p>
            <a:r>
              <a:rPr lang="zh-CN" altLang="en-US" sz="2400" b="1" dirty="0">
                <a:latin typeface="+mj-lt"/>
              </a:rPr>
              <a:t>免责声明</a:t>
            </a:r>
            <a:r>
              <a:rPr lang="en-US" altLang="zh-CN" sz="2400" b="1" dirty="0">
                <a:latin typeface="+mj-lt"/>
              </a:rPr>
              <a:t> - </a:t>
            </a:r>
            <a:r>
              <a:rPr lang="en-US" sz="2400" b="1" dirty="0">
                <a:latin typeface="+mn-lt"/>
              </a:rPr>
              <a:t>Disclaimer</a:t>
            </a:r>
          </a:p>
        </p:txBody>
      </p:sp>
    </p:spTree>
    <p:extLst>
      <p:ext uri="{BB962C8B-B14F-4D97-AF65-F5344CB8AC3E}">
        <p14:creationId xmlns:p14="http://schemas.microsoft.com/office/powerpoint/2010/main" val="29917544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BE050-E65F-2C46-A685-5E60E491DAC5}"/>
              </a:ext>
            </a:extLst>
          </p:cNvPr>
          <p:cNvSpPr>
            <a:spLocks noGrp="1"/>
          </p:cNvSpPr>
          <p:nvPr>
            <p:ph type="title"/>
          </p:nvPr>
        </p:nvSpPr>
        <p:spPr>
          <a:xfrm>
            <a:off x="293523" y="457200"/>
            <a:ext cx="4114800" cy="1600200"/>
          </a:xfrm>
          <a:prstGeom prst="rect">
            <a:avLst/>
          </a:prstGeom>
        </p:spPr>
        <p:txBody>
          <a:bodyPr anchor="b"/>
          <a:lstStyle>
            <a:lvl1pPr>
              <a:defRPr sz="3600"/>
            </a:lvl1pPr>
          </a:lstStyle>
          <a:p>
            <a:r>
              <a:rPr lang="en-GB"/>
              <a:t>Click to edit Master title style</a:t>
            </a:r>
            <a:endParaRPr lang="en-US" dirty="0"/>
          </a:p>
        </p:txBody>
      </p:sp>
      <p:sp>
        <p:nvSpPr>
          <p:cNvPr id="3" name="Picture Placeholder 2">
            <a:extLst>
              <a:ext uri="{FF2B5EF4-FFF2-40B4-BE49-F238E27FC236}">
                <a16:creationId xmlns:a16="http://schemas.microsoft.com/office/drawing/2014/main" id="{B63D1293-01A2-DF49-B652-E749501CAB61}"/>
              </a:ext>
            </a:extLst>
          </p:cNvPr>
          <p:cNvSpPr>
            <a:spLocks noGrp="1"/>
          </p:cNvSpPr>
          <p:nvPr>
            <p:ph type="pic" idx="1"/>
          </p:nvPr>
        </p:nvSpPr>
        <p:spPr>
          <a:xfrm>
            <a:off x="4797631" y="2790701"/>
            <a:ext cx="7101443" cy="3070349"/>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B79C1DCD-9993-E849-9DE7-3D3CB88C314C}"/>
              </a:ext>
            </a:extLst>
          </p:cNvPr>
          <p:cNvSpPr>
            <a:spLocks noGrp="1"/>
          </p:cNvSpPr>
          <p:nvPr>
            <p:ph type="body" sz="half" idx="2"/>
          </p:nvPr>
        </p:nvSpPr>
        <p:spPr>
          <a:xfrm>
            <a:off x="293523" y="2057400"/>
            <a:ext cx="4114800" cy="3811588"/>
          </a:xfrm>
          <a:prstGeom prst="rect">
            <a:avLst/>
          </a:prstGeom>
        </p:spPr>
        <p:txBody>
          <a:bodyPr>
            <a:normAutofit/>
          </a:bodyPr>
          <a:lstStyle>
            <a:lvl1pPr marL="0" indent="0">
              <a:buNone/>
              <a:defRPr sz="2400" b="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39D96FE-991A-1A4B-A147-F77AC05D3FA0}"/>
              </a:ext>
            </a:extLst>
          </p:cNvPr>
          <p:cNvSpPr>
            <a:spLocks noGrp="1"/>
          </p:cNvSpPr>
          <p:nvPr>
            <p:ph type="dt" sz="half" idx="10"/>
          </p:nvPr>
        </p:nvSpPr>
        <p:spPr>
          <a:xfrm>
            <a:off x="327563" y="6356350"/>
            <a:ext cx="2743200" cy="365125"/>
          </a:xfrm>
        </p:spPr>
        <p:txBody>
          <a:bodyPr/>
          <a:lstStyle/>
          <a:p>
            <a:fld id="{552875C4-DC92-6849-81ED-8DB0E827C0D1}" type="datetimeFigureOut">
              <a:rPr lang="en-US" smtClean="0"/>
              <a:t>9/14/23</a:t>
            </a:fld>
            <a:endParaRPr lang="en-US"/>
          </a:p>
        </p:txBody>
      </p:sp>
      <p:sp>
        <p:nvSpPr>
          <p:cNvPr id="6" name="Footer Placeholder 5">
            <a:extLst>
              <a:ext uri="{FF2B5EF4-FFF2-40B4-BE49-F238E27FC236}">
                <a16:creationId xmlns:a16="http://schemas.microsoft.com/office/drawing/2014/main" id="{340F9791-516F-7D42-BFFD-9F30DF5899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52E62F-7E4B-6F45-9277-06CF3CD024BE}"/>
              </a:ext>
            </a:extLst>
          </p:cNvPr>
          <p:cNvSpPr>
            <a:spLocks noGrp="1"/>
          </p:cNvSpPr>
          <p:nvPr>
            <p:ph type="sldNum" sz="quarter" idx="12"/>
          </p:nvPr>
        </p:nvSpPr>
        <p:spPr>
          <a:xfrm>
            <a:off x="9156865" y="6356350"/>
            <a:ext cx="2743200" cy="365125"/>
          </a:xfrm>
        </p:spPr>
        <p:txBody>
          <a:bodyPr/>
          <a:lstStyle/>
          <a:p>
            <a:fld id="{82839E8A-5F06-4746-A82D-06C0E8D608E4}" type="slidenum">
              <a:rPr lang="en-US" smtClean="0"/>
              <a:t>‹#›</a:t>
            </a:fld>
            <a:endParaRPr lang="en-US"/>
          </a:p>
        </p:txBody>
      </p:sp>
    </p:spTree>
    <p:extLst>
      <p:ext uri="{BB962C8B-B14F-4D97-AF65-F5344CB8AC3E}">
        <p14:creationId xmlns:p14="http://schemas.microsoft.com/office/powerpoint/2010/main" val="752839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Basic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422F7-BA54-824D-B3F4-E135CBF98A2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C749C1D-171C-3D4D-B7AD-EF7F703EF9E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p:txBody>
      </p:sp>
      <p:sp>
        <p:nvSpPr>
          <p:cNvPr id="4" name="Date Placeholder 3">
            <a:extLst>
              <a:ext uri="{FF2B5EF4-FFF2-40B4-BE49-F238E27FC236}">
                <a16:creationId xmlns:a16="http://schemas.microsoft.com/office/drawing/2014/main" id="{F7B1A95E-FA7D-0245-B82F-842E3D8BAF3D}"/>
              </a:ext>
            </a:extLst>
          </p:cNvPr>
          <p:cNvSpPr>
            <a:spLocks noGrp="1"/>
          </p:cNvSpPr>
          <p:nvPr>
            <p:ph type="dt" sz="half" idx="10"/>
          </p:nvPr>
        </p:nvSpPr>
        <p:spPr/>
        <p:txBody>
          <a:bodyPr/>
          <a:lstStyle/>
          <a:p>
            <a:fld id="{B197ACDD-2D5E-42E5-A526-A9670D539397}" type="datetime1">
              <a:rPr lang="en-US" altLang="zh-TW" smtClean="0"/>
              <a:t>9/14/23</a:t>
            </a:fld>
            <a:endParaRPr lang="en-US" dirty="0"/>
          </a:p>
        </p:txBody>
      </p:sp>
      <p:sp>
        <p:nvSpPr>
          <p:cNvPr id="5" name="Footer Placeholder 4">
            <a:extLst>
              <a:ext uri="{FF2B5EF4-FFF2-40B4-BE49-F238E27FC236}">
                <a16:creationId xmlns:a16="http://schemas.microsoft.com/office/drawing/2014/main" id="{585BA875-2939-0F4B-9F9A-3472208203A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023DB43-5ABF-2C4A-B4FC-6C3CFB448DE4}"/>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6653546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422F7-BA54-824D-B3F4-E135CBF98A2D}"/>
              </a:ext>
            </a:extLst>
          </p:cNvPr>
          <p:cNvSpPr>
            <a:spLocks noGrp="1"/>
          </p:cNvSpPr>
          <p:nvPr>
            <p:ph type="title"/>
          </p:nvPr>
        </p:nvSpPr>
        <p:spPr>
          <a:xfrm>
            <a:off x="646596" y="-138433"/>
            <a:ext cx="9483809" cy="943942"/>
          </a:xfrm>
        </p:spPr>
        <p:txBody>
          <a:body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EC749C1D-171C-3D4D-B7AD-EF7F703EF9EC}"/>
              </a:ext>
            </a:extLst>
          </p:cNvPr>
          <p:cNvSpPr>
            <a:spLocks noGrp="1"/>
          </p:cNvSpPr>
          <p:nvPr>
            <p:ph idx="1"/>
          </p:nvPr>
        </p:nvSpPr>
        <p:spPr>
          <a:xfrm>
            <a:off x="655065" y="1268413"/>
            <a:ext cx="11273410" cy="4908550"/>
          </a:xfrm>
        </p:spPr>
        <p:txBody>
          <a:bodyPr/>
          <a:lstStyle/>
          <a:p>
            <a:pPr lvl="0"/>
            <a:r>
              <a:rPr lang="en-GB"/>
              <a:t>Click to edit Master text styles</a:t>
            </a:r>
          </a:p>
          <a:p>
            <a:pPr lvl="1"/>
            <a:r>
              <a:rPr lang="en-GB"/>
              <a:t>Second level</a:t>
            </a:r>
          </a:p>
          <a:p>
            <a:pPr lvl="2"/>
            <a:r>
              <a:rPr lang="en-GB"/>
              <a:t>Third level</a:t>
            </a:r>
          </a:p>
        </p:txBody>
      </p:sp>
      <p:sp>
        <p:nvSpPr>
          <p:cNvPr id="4" name="Date Placeholder 3">
            <a:extLst>
              <a:ext uri="{FF2B5EF4-FFF2-40B4-BE49-F238E27FC236}">
                <a16:creationId xmlns:a16="http://schemas.microsoft.com/office/drawing/2014/main" id="{F7B1A95E-FA7D-0245-B82F-842E3D8BAF3D}"/>
              </a:ext>
            </a:extLst>
          </p:cNvPr>
          <p:cNvSpPr>
            <a:spLocks noGrp="1"/>
          </p:cNvSpPr>
          <p:nvPr>
            <p:ph type="dt" sz="half" idx="10"/>
          </p:nvPr>
        </p:nvSpPr>
        <p:spPr/>
        <p:txBody>
          <a:bodyPr/>
          <a:lstStyle/>
          <a:p>
            <a:fld id="{B197ACDD-2D5E-42E5-A526-A9670D539397}" type="datetime1">
              <a:rPr lang="en-US" altLang="zh-TW" smtClean="0"/>
              <a:t>9/14/23</a:t>
            </a:fld>
            <a:endParaRPr lang="en-US" dirty="0"/>
          </a:p>
        </p:txBody>
      </p:sp>
      <p:sp>
        <p:nvSpPr>
          <p:cNvPr id="5" name="Footer Placeholder 4">
            <a:extLst>
              <a:ext uri="{FF2B5EF4-FFF2-40B4-BE49-F238E27FC236}">
                <a16:creationId xmlns:a16="http://schemas.microsoft.com/office/drawing/2014/main" id="{585BA875-2939-0F4B-9F9A-3472208203A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023DB43-5ABF-2C4A-B4FC-6C3CFB448DE4}"/>
              </a:ext>
            </a:extLst>
          </p:cNvPr>
          <p:cNvSpPr>
            <a:spLocks noGrp="1"/>
          </p:cNvSpPr>
          <p:nvPr>
            <p:ph type="sldNum" sz="quarter" idx="12"/>
          </p:nvPr>
        </p:nvSpPr>
        <p:spPr>
          <a:xfrm>
            <a:off x="9184765" y="6356350"/>
            <a:ext cx="2743200" cy="365125"/>
          </a:xfrm>
        </p:spPr>
        <p:txBody>
          <a:bodyPr/>
          <a:lstStyle/>
          <a:p>
            <a:fld id="{48F63A3B-78C7-47BE-AE5E-E10140E04643}" type="slidenum">
              <a:rPr lang="en-US" smtClean="0"/>
              <a:t>‹#›</a:t>
            </a:fld>
            <a:endParaRPr lang="en-US" dirty="0"/>
          </a:p>
        </p:txBody>
      </p:sp>
      <p:sp>
        <p:nvSpPr>
          <p:cNvPr id="8" name="Text Placeholder 7">
            <a:extLst>
              <a:ext uri="{FF2B5EF4-FFF2-40B4-BE49-F238E27FC236}">
                <a16:creationId xmlns:a16="http://schemas.microsoft.com/office/drawing/2014/main" id="{81837D2B-7C0B-F84E-9D0E-8B7065CB16F3}"/>
              </a:ext>
            </a:extLst>
          </p:cNvPr>
          <p:cNvSpPr>
            <a:spLocks noGrp="1"/>
          </p:cNvSpPr>
          <p:nvPr>
            <p:ph type="body" sz="quarter" idx="13"/>
          </p:nvPr>
        </p:nvSpPr>
        <p:spPr>
          <a:xfrm>
            <a:off x="642379" y="521335"/>
            <a:ext cx="9432925" cy="557213"/>
          </a:xfrm>
        </p:spPr>
        <p:txBody>
          <a:bodyPr>
            <a:noAutofit/>
          </a:bodyPr>
          <a:lstStyle>
            <a:lvl1pPr marL="0" indent="0">
              <a:buNone/>
              <a:defRPr sz="2800" b="1"/>
            </a:lvl1pPr>
            <a:lvl2pPr>
              <a:defRPr sz="2000" b="1"/>
            </a:lvl2pPr>
            <a:lvl3pPr marL="914400" indent="0">
              <a:buNone/>
              <a:defRPr sz="2000" b="1"/>
            </a:lvl3pPr>
            <a:lvl4pPr marL="1371600" indent="0">
              <a:buNone/>
              <a:defRPr sz="2000" b="1"/>
            </a:lvl4pPr>
            <a:lvl5pPr marL="1828800" indent="0">
              <a:buNone/>
              <a:defRPr sz="2000" b="1"/>
            </a:lvl5pPr>
          </a:lstStyle>
          <a:p>
            <a:pPr lvl="0"/>
            <a:r>
              <a:rPr lang="en-GB"/>
              <a:t>Click to edit Master text styles</a:t>
            </a:r>
          </a:p>
        </p:txBody>
      </p:sp>
    </p:spTree>
    <p:extLst>
      <p:ext uri="{BB962C8B-B14F-4D97-AF65-F5344CB8AC3E}">
        <p14:creationId xmlns:p14="http://schemas.microsoft.com/office/powerpoint/2010/main" val="2800422811"/>
      </p:ext>
    </p:extLst>
  </p:cSld>
  <p:clrMapOvr>
    <a:masterClrMapping/>
  </p:clrMapOvr>
  <p:hf hdr="0" ftr="0" dt="0"/>
  <p:extLst>
    <p:ext uri="{DCECCB84-F9BA-43D5-87BE-67443E8EF086}">
      <p15:sldGuideLst xmlns:p15="http://schemas.microsoft.com/office/powerpoint/2012/main">
        <p15:guide id="1" pos="461">
          <p15:clr>
            <a:srgbClr val="FBAE40"/>
          </p15:clr>
        </p15:guide>
        <p15:guide id="2" pos="751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8C564-86CA-6F48-BE11-ED7D4249DDC9}"/>
              </a:ext>
            </a:extLst>
          </p:cNvPr>
          <p:cNvSpPr>
            <a:spLocks noGrp="1"/>
          </p:cNvSpPr>
          <p:nvPr>
            <p:ph type="title"/>
          </p:nvPr>
        </p:nvSpPr>
        <p:spPr>
          <a:xfrm>
            <a:off x="668072" y="99313"/>
            <a:ext cx="9483809" cy="943942"/>
          </a:xfr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FB42903-E3F2-4240-B17B-63EB1A7FAA40}"/>
              </a:ext>
            </a:extLst>
          </p:cNvPr>
          <p:cNvSpPr>
            <a:spLocks noGrp="1"/>
          </p:cNvSpPr>
          <p:nvPr>
            <p:ph sz="half" idx="1"/>
          </p:nvPr>
        </p:nvSpPr>
        <p:spPr>
          <a:xfrm>
            <a:off x="838200" y="1268413"/>
            <a:ext cx="5181600" cy="4908550"/>
          </a:xfrm>
        </p:spPr>
        <p:txBody>
          <a:bodyPr/>
          <a:lstStyle/>
          <a:p>
            <a:pPr lvl="0"/>
            <a:r>
              <a:rPr lang="en-GB"/>
              <a:t>Click to edit Master text styles</a:t>
            </a:r>
          </a:p>
          <a:p>
            <a:pPr lvl="1"/>
            <a:r>
              <a:rPr lang="en-GB"/>
              <a:t>Second level</a:t>
            </a:r>
          </a:p>
          <a:p>
            <a:pPr lvl="2"/>
            <a:r>
              <a:rPr lang="en-GB"/>
              <a:t>Third level</a:t>
            </a:r>
          </a:p>
        </p:txBody>
      </p:sp>
      <p:sp>
        <p:nvSpPr>
          <p:cNvPr id="4" name="Content Placeholder 3">
            <a:extLst>
              <a:ext uri="{FF2B5EF4-FFF2-40B4-BE49-F238E27FC236}">
                <a16:creationId xmlns:a16="http://schemas.microsoft.com/office/drawing/2014/main" id="{EBCAA2DE-A964-464A-9AFF-2FDC98276657}"/>
              </a:ext>
            </a:extLst>
          </p:cNvPr>
          <p:cNvSpPr>
            <a:spLocks noGrp="1"/>
          </p:cNvSpPr>
          <p:nvPr>
            <p:ph sz="half" idx="2"/>
          </p:nvPr>
        </p:nvSpPr>
        <p:spPr>
          <a:xfrm>
            <a:off x="6172200" y="1268413"/>
            <a:ext cx="5181600" cy="4908550"/>
          </a:xfrm>
        </p:spPr>
        <p:txBody>
          <a:bodyPr/>
          <a:lstStyle/>
          <a:p>
            <a:pPr lvl="0"/>
            <a:r>
              <a:rPr lang="en-GB"/>
              <a:t>Click to edit Master text styles</a:t>
            </a:r>
          </a:p>
          <a:p>
            <a:pPr lvl="1"/>
            <a:r>
              <a:rPr lang="en-GB"/>
              <a:t>Second level</a:t>
            </a:r>
          </a:p>
          <a:p>
            <a:pPr lvl="2"/>
            <a:r>
              <a:rPr lang="en-GB"/>
              <a:t>Third level</a:t>
            </a:r>
          </a:p>
        </p:txBody>
      </p:sp>
      <p:sp>
        <p:nvSpPr>
          <p:cNvPr id="5" name="Date Placeholder 4">
            <a:extLst>
              <a:ext uri="{FF2B5EF4-FFF2-40B4-BE49-F238E27FC236}">
                <a16:creationId xmlns:a16="http://schemas.microsoft.com/office/drawing/2014/main" id="{ED3921A1-71B9-6345-B7F3-B2F6362F8962}"/>
              </a:ext>
            </a:extLst>
          </p:cNvPr>
          <p:cNvSpPr>
            <a:spLocks noGrp="1"/>
          </p:cNvSpPr>
          <p:nvPr>
            <p:ph type="dt" sz="half" idx="10"/>
          </p:nvPr>
        </p:nvSpPr>
        <p:spPr/>
        <p:txBody>
          <a:bodyPr/>
          <a:lstStyle/>
          <a:p>
            <a:fld id="{B197ACDD-2D5E-42E5-A526-A9670D539397}" type="datetime1">
              <a:rPr lang="en-US" altLang="zh-TW" smtClean="0"/>
              <a:t>9/14/23</a:t>
            </a:fld>
            <a:endParaRPr lang="en-US" dirty="0"/>
          </a:p>
        </p:txBody>
      </p:sp>
      <p:sp>
        <p:nvSpPr>
          <p:cNvPr id="6" name="Footer Placeholder 5">
            <a:extLst>
              <a:ext uri="{FF2B5EF4-FFF2-40B4-BE49-F238E27FC236}">
                <a16:creationId xmlns:a16="http://schemas.microsoft.com/office/drawing/2014/main" id="{2D2464B4-C777-5C47-AEB3-1DE35BAA8E6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9D04567-8641-7243-B512-13C554A741B3}"/>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35648368"/>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0DFAC-9CFC-7343-9448-526B3E77C993}"/>
              </a:ext>
            </a:extLst>
          </p:cNvPr>
          <p:cNvSpPr>
            <a:spLocks noGrp="1"/>
          </p:cNvSpPr>
          <p:nvPr>
            <p:ph type="title"/>
          </p:nvPr>
        </p:nvSpPr>
        <p:spPr>
          <a:xfrm>
            <a:off x="733459" y="-60185"/>
            <a:ext cx="9505694" cy="1325563"/>
          </a:xfrm>
        </p:spPr>
        <p:txBody>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93B8AF2D-5971-E148-9113-B29CC0E07ED6}"/>
              </a:ext>
            </a:extLst>
          </p:cNvPr>
          <p:cNvSpPr>
            <a:spLocks noGrp="1"/>
          </p:cNvSpPr>
          <p:nvPr>
            <p:ph type="body" idx="1"/>
          </p:nvPr>
        </p:nvSpPr>
        <p:spPr>
          <a:xfrm>
            <a:off x="744091" y="1277125"/>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B7492CD-C87B-1341-9BC3-7BE70C701140}"/>
              </a:ext>
            </a:extLst>
          </p:cNvPr>
          <p:cNvSpPr>
            <a:spLocks noGrp="1"/>
          </p:cNvSpPr>
          <p:nvPr>
            <p:ph sz="half" idx="2"/>
          </p:nvPr>
        </p:nvSpPr>
        <p:spPr>
          <a:xfrm>
            <a:off x="744091" y="2101037"/>
            <a:ext cx="5157787" cy="3684588"/>
          </a:xfrm>
        </p:spPr>
        <p:txBody>
          <a:bodyPr/>
          <a:lstStyle/>
          <a:p>
            <a:pPr lvl="0"/>
            <a:r>
              <a:rPr lang="en-GB"/>
              <a:t>Click to edit Master text styles</a:t>
            </a:r>
          </a:p>
          <a:p>
            <a:pPr lvl="1"/>
            <a:r>
              <a:rPr lang="en-GB"/>
              <a:t>Second level</a:t>
            </a:r>
          </a:p>
          <a:p>
            <a:pPr lvl="2"/>
            <a:r>
              <a:rPr lang="en-GB"/>
              <a:t>Third level</a:t>
            </a:r>
          </a:p>
        </p:txBody>
      </p:sp>
      <p:sp>
        <p:nvSpPr>
          <p:cNvPr id="5" name="Text Placeholder 4">
            <a:extLst>
              <a:ext uri="{FF2B5EF4-FFF2-40B4-BE49-F238E27FC236}">
                <a16:creationId xmlns:a16="http://schemas.microsoft.com/office/drawing/2014/main" id="{FC5008F3-16EC-FB45-A384-F229C234BBB9}"/>
              </a:ext>
            </a:extLst>
          </p:cNvPr>
          <p:cNvSpPr>
            <a:spLocks noGrp="1"/>
          </p:cNvSpPr>
          <p:nvPr>
            <p:ph type="body" sz="quarter" idx="3"/>
          </p:nvPr>
        </p:nvSpPr>
        <p:spPr>
          <a:xfrm>
            <a:off x="6290124" y="1277125"/>
            <a:ext cx="549056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FAA4507-9477-844A-A88C-6E981882E8B4}"/>
              </a:ext>
            </a:extLst>
          </p:cNvPr>
          <p:cNvSpPr>
            <a:spLocks noGrp="1"/>
          </p:cNvSpPr>
          <p:nvPr>
            <p:ph sz="quarter" idx="4"/>
          </p:nvPr>
        </p:nvSpPr>
        <p:spPr>
          <a:xfrm>
            <a:off x="6290124" y="2101037"/>
            <a:ext cx="5490566" cy="3684588"/>
          </a:xfrm>
        </p:spPr>
        <p:txBody>
          <a:bodyPr/>
          <a:lstStyle/>
          <a:p>
            <a:pPr lvl="0"/>
            <a:r>
              <a:rPr lang="en-GB"/>
              <a:t>Click to edit Master text styles</a:t>
            </a:r>
          </a:p>
          <a:p>
            <a:pPr lvl="1"/>
            <a:r>
              <a:rPr lang="en-GB"/>
              <a:t>Second level</a:t>
            </a:r>
          </a:p>
          <a:p>
            <a:pPr lvl="2"/>
            <a:r>
              <a:rPr lang="en-GB"/>
              <a:t>Third level</a:t>
            </a:r>
          </a:p>
        </p:txBody>
      </p:sp>
      <p:sp>
        <p:nvSpPr>
          <p:cNvPr id="7" name="Date Placeholder 6">
            <a:extLst>
              <a:ext uri="{FF2B5EF4-FFF2-40B4-BE49-F238E27FC236}">
                <a16:creationId xmlns:a16="http://schemas.microsoft.com/office/drawing/2014/main" id="{0D7B70A6-3711-F94D-A632-BAD2DCFE6DF9}"/>
              </a:ext>
            </a:extLst>
          </p:cNvPr>
          <p:cNvSpPr>
            <a:spLocks noGrp="1"/>
          </p:cNvSpPr>
          <p:nvPr>
            <p:ph type="dt" sz="half" idx="10"/>
          </p:nvPr>
        </p:nvSpPr>
        <p:spPr/>
        <p:txBody>
          <a:bodyPr/>
          <a:lstStyle/>
          <a:p>
            <a:fld id="{B197ACDD-2D5E-42E5-A526-A9670D539397}" type="datetime1">
              <a:rPr lang="en-US" altLang="zh-TW" smtClean="0"/>
              <a:t>9/14/23</a:t>
            </a:fld>
            <a:endParaRPr lang="en-US" dirty="0"/>
          </a:p>
        </p:txBody>
      </p:sp>
      <p:sp>
        <p:nvSpPr>
          <p:cNvPr id="8" name="Footer Placeholder 7">
            <a:extLst>
              <a:ext uri="{FF2B5EF4-FFF2-40B4-BE49-F238E27FC236}">
                <a16:creationId xmlns:a16="http://schemas.microsoft.com/office/drawing/2014/main" id="{9B501E90-23A2-1A49-95C8-2B676BEE2CC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C509748-64C2-E146-A29C-92E755A1739F}"/>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03821635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CAC2B-C2ED-DF49-94A3-3CF6DA156A0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FDCA55D-79CB-D24B-92CA-F38DF2AB50DB}"/>
              </a:ext>
            </a:extLst>
          </p:cNvPr>
          <p:cNvSpPr>
            <a:spLocks noGrp="1"/>
          </p:cNvSpPr>
          <p:nvPr>
            <p:ph type="dt" sz="half" idx="10"/>
          </p:nvPr>
        </p:nvSpPr>
        <p:spPr/>
        <p:txBody>
          <a:bodyPr/>
          <a:lstStyle/>
          <a:p>
            <a:fld id="{B197ACDD-2D5E-42E5-A526-A9670D539397}" type="datetime1">
              <a:rPr lang="en-US" altLang="zh-TW" smtClean="0"/>
              <a:t>9/14/23</a:t>
            </a:fld>
            <a:endParaRPr lang="en-US" dirty="0"/>
          </a:p>
        </p:txBody>
      </p:sp>
      <p:sp>
        <p:nvSpPr>
          <p:cNvPr id="4" name="Footer Placeholder 3">
            <a:extLst>
              <a:ext uri="{FF2B5EF4-FFF2-40B4-BE49-F238E27FC236}">
                <a16:creationId xmlns:a16="http://schemas.microsoft.com/office/drawing/2014/main" id="{59197E76-6332-A64E-BF88-04F241263E4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E449A87-D800-3D4B-99E5-6D25A11904CB}"/>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624077438"/>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Table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AEE0B5-9D4D-B246-8BCC-153BB8EA6721}"/>
              </a:ext>
            </a:extLst>
          </p:cNvPr>
          <p:cNvSpPr>
            <a:spLocks noGrp="1"/>
          </p:cNvSpPr>
          <p:nvPr>
            <p:ph type="dt" sz="half" idx="10"/>
          </p:nvPr>
        </p:nvSpPr>
        <p:spPr>
          <a:xfrm>
            <a:off x="682846" y="6356350"/>
            <a:ext cx="2743200" cy="365125"/>
          </a:xfrm>
        </p:spPr>
        <p:txBody>
          <a:bodyPr/>
          <a:lstStyle/>
          <a:p>
            <a:fld id="{B197ACDD-2D5E-42E5-A526-A9670D539397}" type="datetime1">
              <a:rPr lang="en-US" altLang="zh-TW" smtClean="0"/>
              <a:t>9/14/23</a:t>
            </a:fld>
            <a:endParaRPr lang="en-US" dirty="0"/>
          </a:p>
        </p:txBody>
      </p:sp>
      <p:sp>
        <p:nvSpPr>
          <p:cNvPr id="3" name="Footer Placeholder 2">
            <a:extLst>
              <a:ext uri="{FF2B5EF4-FFF2-40B4-BE49-F238E27FC236}">
                <a16:creationId xmlns:a16="http://schemas.microsoft.com/office/drawing/2014/main" id="{C70B9BF0-CD0E-854D-8357-B4A303F9FCC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D0ECDBC-DB41-DC4E-B18C-EA2E236D7128}"/>
              </a:ext>
            </a:extLst>
          </p:cNvPr>
          <p:cNvSpPr>
            <a:spLocks noGrp="1"/>
          </p:cNvSpPr>
          <p:nvPr>
            <p:ph type="sldNum" sz="quarter" idx="12"/>
          </p:nvPr>
        </p:nvSpPr>
        <p:spPr>
          <a:xfrm>
            <a:off x="9187107" y="6356350"/>
            <a:ext cx="2743200" cy="365125"/>
          </a:xfrm>
        </p:spPr>
        <p:txBody>
          <a:bodyPr/>
          <a:lstStyle/>
          <a:p>
            <a:fld id="{48F63A3B-78C7-47BE-AE5E-E10140E04643}" type="slidenum">
              <a:rPr lang="en-US" smtClean="0"/>
              <a:t>‹#›</a:t>
            </a:fld>
            <a:endParaRPr lang="en-US" dirty="0"/>
          </a:p>
        </p:txBody>
      </p:sp>
      <p:sp>
        <p:nvSpPr>
          <p:cNvPr id="12" name="TextBox 11">
            <a:extLst>
              <a:ext uri="{FF2B5EF4-FFF2-40B4-BE49-F238E27FC236}">
                <a16:creationId xmlns:a16="http://schemas.microsoft.com/office/drawing/2014/main" id="{EA0E53B8-7310-8042-8A51-E1BABC9B4FB9}"/>
              </a:ext>
            </a:extLst>
          </p:cNvPr>
          <p:cNvSpPr txBox="1"/>
          <p:nvPr/>
        </p:nvSpPr>
        <p:spPr>
          <a:xfrm>
            <a:off x="698438" y="12032"/>
            <a:ext cx="5336717" cy="769441"/>
          </a:xfrm>
          <a:prstGeom prst="rect">
            <a:avLst/>
          </a:prstGeom>
          <a:noFill/>
        </p:spPr>
        <p:txBody>
          <a:bodyPr wrap="none" rtlCol="0">
            <a:spAutoFit/>
          </a:bodyPr>
          <a:lstStyle/>
          <a:p>
            <a:r>
              <a:rPr lang="en-US" sz="4400" b="0" dirty="0">
                <a:latin typeface="+mj-lt"/>
              </a:rPr>
              <a:t>Table of Content</a:t>
            </a:r>
          </a:p>
        </p:txBody>
      </p:sp>
      <p:sp>
        <p:nvSpPr>
          <p:cNvPr id="43" name="Text Placeholder 42">
            <a:extLst>
              <a:ext uri="{FF2B5EF4-FFF2-40B4-BE49-F238E27FC236}">
                <a16:creationId xmlns:a16="http://schemas.microsoft.com/office/drawing/2014/main" id="{C9C8A21F-F9A1-4B4F-A302-6C93BC73F815}"/>
              </a:ext>
            </a:extLst>
          </p:cNvPr>
          <p:cNvSpPr>
            <a:spLocks noGrp="1"/>
          </p:cNvSpPr>
          <p:nvPr>
            <p:ph type="body" sz="quarter" idx="13"/>
          </p:nvPr>
        </p:nvSpPr>
        <p:spPr>
          <a:xfrm>
            <a:off x="705077" y="1046163"/>
            <a:ext cx="11225230" cy="5122862"/>
          </a:xfrm>
        </p:spPr>
        <p:txBody>
          <a:bodyPr/>
          <a:lstStyle>
            <a:lvl1pPr marL="514350" indent="-514350">
              <a:buFont typeface="+mj-lt"/>
              <a:buAutoNum type="arabicPeriod"/>
              <a:defRPr b="1"/>
            </a:lvl1pPr>
            <a:lvl2pPr marL="457200" indent="0">
              <a:buNone/>
              <a:defRPr/>
            </a:lvl2pPr>
          </a:lstStyle>
          <a:p>
            <a:pPr lvl="0"/>
            <a:r>
              <a:rPr lang="en-GB"/>
              <a:t>Click to edit Master text styles</a:t>
            </a:r>
          </a:p>
        </p:txBody>
      </p:sp>
    </p:spTree>
    <p:extLst>
      <p:ext uri="{BB962C8B-B14F-4D97-AF65-F5344CB8AC3E}">
        <p14:creationId xmlns:p14="http://schemas.microsoft.com/office/powerpoint/2010/main" val="2746261043"/>
      </p:ext>
    </p:extLst>
  </p:cSld>
  <p:clrMapOvr>
    <a:masterClrMapping/>
  </p:clrMapOvr>
  <p:hf hdr="0" ftr="0" dt="0"/>
  <p:extLst>
    <p:ext uri="{DCECCB84-F9BA-43D5-87BE-67443E8EF086}">
      <p15:sldGuideLst xmlns:p15="http://schemas.microsoft.com/office/powerpoint/2012/main">
        <p15:guide id="1" pos="493">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Table2">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0E2E68A0-B2CA-AC46-9CBC-5D43EB772F93}"/>
              </a:ext>
            </a:extLst>
          </p:cNvPr>
          <p:cNvSpPr/>
          <p:nvPr/>
        </p:nvSpPr>
        <p:spPr>
          <a:xfrm rot="196851">
            <a:off x="5255202" y="3076614"/>
            <a:ext cx="1187201" cy="796983"/>
          </a:xfrm>
          <a:prstGeom prst="rect">
            <a:avLst/>
          </a:prstGeom>
          <a:gradFill flip="none" rotWithShape="1">
            <a:gsLst>
              <a:gs pos="0">
                <a:schemeClr val="bg1">
                  <a:lumMod val="65000"/>
                  <a:shade val="30000"/>
                  <a:satMod val="115000"/>
                </a:schemeClr>
              </a:gs>
              <a:gs pos="50000">
                <a:schemeClr val="bg1">
                  <a:lumMod val="65000"/>
                  <a:shade val="67500"/>
                  <a:satMod val="115000"/>
                </a:schemeClr>
              </a:gs>
              <a:gs pos="100000">
                <a:schemeClr val="bg1">
                  <a:lumMod val="65000"/>
                  <a:shade val="100000"/>
                  <a:satMod val="1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8A92453-3F80-9A42-A00F-06259BCC1B3C}"/>
              </a:ext>
            </a:extLst>
          </p:cNvPr>
          <p:cNvSpPr/>
          <p:nvPr/>
        </p:nvSpPr>
        <p:spPr>
          <a:xfrm rot="196851">
            <a:off x="5328640" y="2076670"/>
            <a:ext cx="1187201" cy="796983"/>
          </a:xfrm>
          <a:prstGeom prst="rect">
            <a:avLst/>
          </a:prstGeom>
          <a:gradFill flip="none" rotWithShape="1">
            <a:gsLst>
              <a:gs pos="0">
                <a:schemeClr val="bg1">
                  <a:lumMod val="65000"/>
                  <a:shade val="30000"/>
                  <a:satMod val="115000"/>
                </a:schemeClr>
              </a:gs>
              <a:gs pos="50000">
                <a:schemeClr val="bg1">
                  <a:lumMod val="65000"/>
                  <a:shade val="67500"/>
                  <a:satMod val="115000"/>
                </a:schemeClr>
              </a:gs>
              <a:gs pos="100000">
                <a:schemeClr val="bg1">
                  <a:lumMod val="65000"/>
                  <a:shade val="100000"/>
                  <a:satMod val="1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C08865A-BF20-C742-AC0C-FE5132B67043}"/>
              </a:ext>
            </a:extLst>
          </p:cNvPr>
          <p:cNvSpPr/>
          <p:nvPr/>
        </p:nvSpPr>
        <p:spPr>
          <a:xfrm rot="196851">
            <a:off x="5326067" y="1052975"/>
            <a:ext cx="1187201" cy="796983"/>
          </a:xfrm>
          <a:prstGeom prst="rect">
            <a:avLst/>
          </a:prstGeom>
          <a:gradFill flip="none" rotWithShape="1">
            <a:gsLst>
              <a:gs pos="0">
                <a:schemeClr val="bg1">
                  <a:lumMod val="65000"/>
                  <a:shade val="30000"/>
                  <a:satMod val="115000"/>
                </a:schemeClr>
              </a:gs>
              <a:gs pos="50000">
                <a:schemeClr val="bg1">
                  <a:lumMod val="65000"/>
                  <a:shade val="67500"/>
                  <a:satMod val="115000"/>
                </a:schemeClr>
              </a:gs>
              <a:gs pos="100000">
                <a:schemeClr val="bg1">
                  <a:lumMod val="65000"/>
                  <a:shade val="100000"/>
                  <a:satMod val="1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2CC016B-5E8C-F446-854E-25385CEDBAC1}"/>
              </a:ext>
            </a:extLst>
          </p:cNvPr>
          <p:cNvSpPr/>
          <p:nvPr/>
        </p:nvSpPr>
        <p:spPr>
          <a:xfrm rot="196851">
            <a:off x="5253300" y="5112128"/>
            <a:ext cx="1187201" cy="796983"/>
          </a:xfrm>
          <a:prstGeom prst="rect">
            <a:avLst/>
          </a:prstGeom>
          <a:gradFill flip="none" rotWithShape="1">
            <a:gsLst>
              <a:gs pos="0">
                <a:schemeClr val="bg1">
                  <a:lumMod val="65000"/>
                  <a:shade val="30000"/>
                  <a:satMod val="115000"/>
                </a:schemeClr>
              </a:gs>
              <a:gs pos="50000">
                <a:schemeClr val="bg1">
                  <a:lumMod val="65000"/>
                  <a:shade val="67500"/>
                  <a:satMod val="115000"/>
                </a:schemeClr>
              </a:gs>
              <a:gs pos="100000">
                <a:schemeClr val="bg1">
                  <a:lumMod val="65000"/>
                  <a:shade val="100000"/>
                  <a:satMod val="1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D79C3BF-EEE2-B544-A9B3-DD4070D5CA5E}"/>
              </a:ext>
            </a:extLst>
          </p:cNvPr>
          <p:cNvSpPr/>
          <p:nvPr/>
        </p:nvSpPr>
        <p:spPr>
          <a:xfrm rot="196851">
            <a:off x="5255202" y="4088434"/>
            <a:ext cx="1187201" cy="796983"/>
          </a:xfrm>
          <a:prstGeom prst="rect">
            <a:avLst/>
          </a:prstGeom>
          <a:gradFill flip="none" rotWithShape="1">
            <a:gsLst>
              <a:gs pos="0">
                <a:schemeClr val="bg1">
                  <a:lumMod val="65000"/>
                  <a:shade val="30000"/>
                  <a:satMod val="115000"/>
                </a:schemeClr>
              </a:gs>
              <a:gs pos="50000">
                <a:schemeClr val="bg1">
                  <a:lumMod val="65000"/>
                  <a:shade val="67500"/>
                  <a:satMod val="115000"/>
                </a:schemeClr>
              </a:gs>
              <a:gs pos="100000">
                <a:schemeClr val="bg1">
                  <a:lumMod val="65000"/>
                  <a:shade val="100000"/>
                  <a:satMod val="1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CFAEE0B5-9D4D-B246-8BCC-153BB8EA6721}"/>
              </a:ext>
            </a:extLst>
          </p:cNvPr>
          <p:cNvSpPr>
            <a:spLocks noGrp="1"/>
          </p:cNvSpPr>
          <p:nvPr>
            <p:ph type="dt" sz="half" idx="10"/>
          </p:nvPr>
        </p:nvSpPr>
        <p:spPr/>
        <p:txBody>
          <a:bodyPr/>
          <a:lstStyle/>
          <a:p>
            <a:fld id="{B197ACDD-2D5E-42E5-A526-A9670D539397}" type="datetime1">
              <a:rPr lang="en-US" altLang="zh-TW" smtClean="0"/>
              <a:t>9/14/23</a:t>
            </a:fld>
            <a:endParaRPr lang="en-US" dirty="0"/>
          </a:p>
        </p:txBody>
      </p:sp>
      <p:sp>
        <p:nvSpPr>
          <p:cNvPr id="3" name="Footer Placeholder 2">
            <a:extLst>
              <a:ext uri="{FF2B5EF4-FFF2-40B4-BE49-F238E27FC236}">
                <a16:creationId xmlns:a16="http://schemas.microsoft.com/office/drawing/2014/main" id="{C70B9BF0-CD0E-854D-8357-B4A303F9FCC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D0ECDBC-DB41-DC4E-B18C-EA2E236D7128}"/>
              </a:ext>
            </a:extLst>
          </p:cNvPr>
          <p:cNvSpPr>
            <a:spLocks noGrp="1"/>
          </p:cNvSpPr>
          <p:nvPr>
            <p:ph type="sldNum" sz="quarter" idx="12"/>
          </p:nvPr>
        </p:nvSpPr>
        <p:spPr/>
        <p:txBody>
          <a:bodyPr/>
          <a:lstStyle/>
          <a:p>
            <a:fld id="{48F63A3B-78C7-47BE-AE5E-E10140E04643}" type="slidenum">
              <a:rPr lang="en-US" smtClean="0"/>
              <a:t>‹#›</a:t>
            </a:fld>
            <a:endParaRPr lang="en-US" dirty="0"/>
          </a:p>
        </p:txBody>
      </p:sp>
      <p:sp>
        <p:nvSpPr>
          <p:cNvPr id="6" name="TextBox 5">
            <a:extLst>
              <a:ext uri="{FF2B5EF4-FFF2-40B4-BE49-F238E27FC236}">
                <a16:creationId xmlns:a16="http://schemas.microsoft.com/office/drawing/2014/main" id="{24817D66-12ED-734D-85AC-F4FA58817FB7}"/>
              </a:ext>
            </a:extLst>
          </p:cNvPr>
          <p:cNvSpPr txBox="1"/>
          <p:nvPr/>
        </p:nvSpPr>
        <p:spPr>
          <a:xfrm>
            <a:off x="687421" y="12032"/>
            <a:ext cx="5336717" cy="769441"/>
          </a:xfrm>
          <a:prstGeom prst="rect">
            <a:avLst/>
          </a:prstGeom>
          <a:noFill/>
        </p:spPr>
        <p:txBody>
          <a:bodyPr wrap="none" rtlCol="0">
            <a:spAutoFit/>
          </a:bodyPr>
          <a:lstStyle/>
          <a:p>
            <a:r>
              <a:rPr lang="en-US" sz="4400" b="0" dirty="0">
                <a:latin typeface="+mj-lt"/>
              </a:rPr>
              <a:t>Table of Content</a:t>
            </a:r>
          </a:p>
        </p:txBody>
      </p:sp>
      <p:sp>
        <p:nvSpPr>
          <p:cNvPr id="7" name="Text Placeholder 2">
            <a:extLst>
              <a:ext uri="{FF2B5EF4-FFF2-40B4-BE49-F238E27FC236}">
                <a16:creationId xmlns:a16="http://schemas.microsoft.com/office/drawing/2014/main" id="{C1300D25-E47B-8E47-AB40-DD6A6D51A1EA}"/>
              </a:ext>
            </a:extLst>
          </p:cNvPr>
          <p:cNvSpPr>
            <a:spLocks noGrp="1"/>
          </p:cNvSpPr>
          <p:nvPr>
            <p:ph type="body" idx="13"/>
          </p:nvPr>
        </p:nvSpPr>
        <p:spPr>
          <a:xfrm>
            <a:off x="761881" y="1009973"/>
            <a:ext cx="5157787" cy="823912"/>
          </a:xfrm>
          <a:gradFill flip="none" rotWithShape="1">
            <a:gsLst>
              <a:gs pos="0">
                <a:schemeClr val="accent6"/>
              </a:gs>
              <a:gs pos="20000">
                <a:srgbClr val="92D050">
                  <a:shade val="67500"/>
                  <a:satMod val="115000"/>
                </a:srgbClr>
              </a:gs>
              <a:gs pos="100000">
                <a:srgbClr val="92D050">
                  <a:shade val="100000"/>
                  <a:satMod val="115000"/>
                </a:srgbClr>
              </a:gs>
            </a:gsLst>
            <a:lin ang="0" scaled="1"/>
            <a:tileRect/>
          </a:gradFill>
        </p:spPr>
        <p:txBody>
          <a:bodyPr anchor="ctr" anchorCtr="0"/>
          <a:lstStyle>
            <a:lvl1pPr marL="0" indent="0">
              <a:buFont typeface="+mj-lt"/>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9" name="Text Placeholder 2">
            <a:extLst>
              <a:ext uri="{FF2B5EF4-FFF2-40B4-BE49-F238E27FC236}">
                <a16:creationId xmlns:a16="http://schemas.microsoft.com/office/drawing/2014/main" id="{40D48DBA-B887-7C47-B9EA-68C4F407410F}"/>
              </a:ext>
            </a:extLst>
          </p:cNvPr>
          <p:cNvSpPr>
            <a:spLocks noGrp="1"/>
          </p:cNvSpPr>
          <p:nvPr>
            <p:ph type="body" idx="14"/>
          </p:nvPr>
        </p:nvSpPr>
        <p:spPr>
          <a:xfrm>
            <a:off x="761881" y="2023801"/>
            <a:ext cx="5157787" cy="823912"/>
          </a:xfrm>
          <a:gradFill flip="none" rotWithShape="1">
            <a:gsLst>
              <a:gs pos="0">
                <a:schemeClr val="accent6"/>
              </a:gs>
              <a:gs pos="20000">
                <a:srgbClr val="92D050">
                  <a:shade val="67500"/>
                  <a:satMod val="115000"/>
                </a:srgbClr>
              </a:gs>
              <a:gs pos="100000">
                <a:srgbClr val="92D050">
                  <a:shade val="100000"/>
                  <a:satMod val="115000"/>
                </a:srgbClr>
              </a:gs>
            </a:gsLst>
            <a:lin ang="0" scaled="1"/>
            <a:tileRect/>
          </a:gradFill>
        </p:spPr>
        <p:txBody>
          <a:bodyPr vert="horz" lIns="91440" tIns="45720" rIns="91440" bIns="45720" rtlCol="0" anchor="ctr" anchorCtr="0">
            <a:normAutofit/>
          </a:bodyPr>
          <a:lstStyle>
            <a:lvl1pPr marL="457200" indent="-457200">
              <a:buFont typeface="+mj-lt"/>
              <a:buAutoNum type="arabicPeriod"/>
              <a:defRPr lang="en-GB" sz="2400" b="1" dirty="0"/>
            </a:lvl1pPr>
          </a:lstStyle>
          <a:p>
            <a:pPr marL="0" lvl="0" indent="0">
              <a:buNone/>
            </a:pPr>
            <a:r>
              <a:rPr lang="en-GB"/>
              <a:t>Click to edit Master text styles</a:t>
            </a:r>
          </a:p>
        </p:txBody>
      </p:sp>
      <p:sp>
        <p:nvSpPr>
          <p:cNvPr id="11" name="Text Placeholder 2">
            <a:extLst>
              <a:ext uri="{FF2B5EF4-FFF2-40B4-BE49-F238E27FC236}">
                <a16:creationId xmlns:a16="http://schemas.microsoft.com/office/drawing/2014/main" id="{3BD84384-F97B-4749-A5E7-D46C259F21A7}"/>
              </a:ext>
            </a:extLst>
          </p:cNvPr>
          <p:cNvSpPr>
            <a:spLocks noGrp="1"/>
          </p:cNvSpPr>
          <p:nvPr>
            <p:ph type="body" idx="15"/>
          </p:nvPr>
        </p:nvSpPr>
        <p:spPr>
          <a:xfrm>
            <a:off x="761881" y="3037629"/>
            <a:ext cx="5157787" cy="823912"/>
          </a:xfrm>
          <a:gradFill flip="none" rotWithShape="1">
            <a:gsLst>
              <a:gs pos="0">
                <a:schemeClr val="accent6"/>
              </a:gs>
              <a:gs pos="20000">
                <a:srgbClr val="92D050">
                  <a:shade val="67500"/>
                  <a:satMod val="115000"/>
                </a:srgbClr>
              </a:gs>
              <a:gs pos="100000">
                <a:srgbClr val="92D050">
                  <a:shade val="100000"/>
                  <a:satMod val="115000"/>
                </a:srgbClr>
              </a:gs>
            </a:gsLst>
            <a:lin ang="0" scaled="1"/>
            <a:tileRect/>
          </a:gradFill>
        </p:spPr>
        <p:txBody>
          <a:bodyPr vert="horz" lIns="91440" tIns="45720" rIns="91440" bIns="45720" rtlCol="0" anchor="ctr" anchorCtr="0">
            <a:normAutofit/>
          </a:bodyPr>
          <a:lstStyle>
            <a:lvl1pPr marL="457200" indent="-457200">
              <a:buFont typeface="+mj-lt"/>
              <a:buAutoNum type="arabicPeriod"/>
              <a:defRPr lang="en-GB" sz="2400" b="1" dirty="0"/>
            </a:lvl1pPr>
          </a:lstStyle>
          <a:p>
            <a:pPr marL="0" lvl="0" indent="0">
              <a:buNone/>
            </a:pPr>
            <a:r>
              <a:rPr lang="en-GB"/>
              <a:t>Click to edit Master text styles</a:t>
            </a:r>
          </a:p>
        </p:txBody>
      </p:sp>
      <p:sp>
        <p:nvSpPr>
          <p:cNvPr id="13" name="Text Placeholder 2">
            <a:extLst>
              <a:ext uri="{FF2B5EF4-FFF2-40B4-BE49-F238E27FC236}">
                <a16:creationId xmlns:a16="http://schemas.microsoft.com/office/drawing/2014/main" id="{3CB1DC00-C16F-484A-8D1C-AFC4156DB130}"/>
              </a:ext>
            </a:extLst>
          </p:cNvPr>
          <p:cNvSpPr>
            <a:spLocks noGrp="1"/>
          </p:cNvSpPr>
          <p:nvPr>
            <p:ph type="body" idx="16"/>
          </p:nvPr>
        </p:nvSpPr>
        <p:spPr>
          <a:xfrm>
            <a:off x="761881" y="4051457"/>
            <a:ext cx="5157787" cy="823912"/>
          </a:xfrm>
          <a:gradFill flip="none" rotWithShape="1">
            <a:gsLst>
              <a:gs pos="0">
                <a:schemeClr val="accent6"/>
              </a:gs>
              <a:gs pos="20000">
                <a:srgbClr val="92D050">
                  <a:shade val="67500"/>
                  <a:satMod val="115000"/>
                </a:srgbClr>
              </a:gs>
              <a:gs pos="100000">
                <a:srgbClr val="92D050">
                  <a:shade val="100000"/>
                  <a:satMod val="115000"/>
                </a:srgbClr>
              </a:gs>
            </a:gsLst>
            <a:lin ang="0" scaled="1"/>
            <a:tileRect/>
          </a:gradFill>
        </p:spPr>
        <p:txBody>
          <a:bodyPr vert="horz" lIns="91440" tIns="45720" rIns="91440" bIns="45720" rtlCol="0" anchor="ctr" anchorCtr="0">
            <a:normAutofit/>
          </a:bodyPr>
          <a:lstStyle>
            <a:lvl1pPr>
              <a:defRPr lang="en-GB" sz="2400" b="1" dirty="0"/>
            </a:lvl1pPr>
          </a:lstStyle>
          <a:p>
            <a:pPr marL="0" lvl="0" indent="0">
              <a:buNone/>
            </a:pPr>
            <a:r>
              <a:rPr lang="en-GB"/>
              <a:t>Click to edit Master text styles</a:t>
            </a:r>
          </a:p>
        </p:txBody>
      </p:sp>
      <p:sp>
        <p:nvSpPr>
          <p:cNvPr id="15" name="Text Placeholder 2">
            <a:extLst>
              <a:ext uri="{FF2B5EF4-FFF2-40B4-BE49-F238E27FC236}">
                <a16:creationId xmlns:a16="http://schemas.microsoft.com/office/drawing/2014/main" id="{1F948F8E-06C0-1548-BD9C-40096DDCDAFD}"/>
              </a:ext>
            </a:extLst>
          </p:cNvPr>
          <p:cNvSpPr>
            <a:spLocks noGrp="1"/>
          </p:cNvSpPr>
          <p:nvPr>
            <p:ph type="body" idx="17"/>
          </p:nvPr>
        </p:nvSpPr>
        <p:spPr>
          <a:xfrm>
            <a:off x="761881" y="5065285"/>
            <a:ext cx="5157787" cy="823912"/>
          </a:xfrm>
          <a:gradFill flip="none" rotWithShape="1">
            <a:gsLst>
              <a:gs pos="0">
                <a:schemeClr val="accent6"/>
              </a:gs>
              <a:gs pos="20000">
                <a:srgbClr val="92D050">
                  <a:shade val="67500"/>
                  <a:satMod val="115000"/>
                </a:srgbClr>
              </a:gs>
              <a:gs pos="100000">
                <a:srgbClr val="92D050">
                  <a:shade val="100000"/>
                  <a:satMod val="115000"/>
                </a:srgbClr>
              </a:gs>
            </a:gsLst>
            <a:lin ang="0" scaled="1"/>
            <a:tileRect/>
          </a:gradFill>
        </p:spPr>
        <p:txBody>
          <a:bodyPr vert="horz" lIns="91440" tIns="45720" rIns="91440" bIns="45720" rtlCol="0" anchor="ctr" anchorCtr="0">
            <a:normAutofit/>
          </a:bodyPr>
          <a:lstStyle>
            <a:lvl1pPr>
              <a:defRPr lang="en-GB" sz="2400" b="1" dirty="0"/>
            </a:lvl1pPr>
          </a:lstStyle>
          <a:p>
            <a:pPr marL="0" lvl="0" indent="0">
              <a:buNone/>
            </a:pPr>
            <a:r>
              <a:rPr lang="en-GB"/>
              <a:t>Click to edit Master text styles</a:t>
            </a:r>
          </a:p>
        </p:txBody>
      </p:sp>
    </p:spTree>
    <p:extLst>
      <p:ext uri="{BB962C8B-B14F-4D97-AF65-F5344CB8AC3E}">
        <p14:creationId xmlns:p14="http://schemas.microsoft.com/office/powerpoint/2010/main" val="2262844945"/>
      </p:ext>
    </p:extLst>
  </p:cSld>
  <p:clrMapOvr>
    <a:masterClrMapping/>
  </p:clrMapOvr>
  <p:hf hdr="0" ftr="0" dt="0"/>
  <p:extLst>
    <p:ext uri="{DCECCB84-F9BA-43D5-87BE-67443E8EF086}">
      <p15:sldGuideLst xmlns:p15="http://schemas.microsoft.com/office/powerpoint/2012/main">
        <p15:guide id="1" pos="479">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5" Type="http://schemas.openxmlformats.org/officeDocument/2006/relationships/slideLayout" Target="../slideLayouts/slideLayout18.xml"/><Relationship Id="rId10" Type="http://schemas.openxmlformats.org/officeDocument/2006/relationships/theme" Target="../theme/theme2.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image" Target="../media/image1.png"/><Relationship Id="rId5" Type="http://schemas.openxmlformats.org/officeDocument/2006/relationships/theme" Target="../theme/theme3.xml"/><Relationship Id="rId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710E3D-D395-0940-88D2-73FCC8A5BAD8}"/>
              </a:ext>
            </a:extLst>
          </p:cNvPr>
          <p:cNvSpPr>
            <a:spLocks noGrp="1"/>
          </p:cNvSpPr>
          <p:nvPr>
            <p:ph type="title"/>
          </p:nvPr>
        </p:nvSpPr>
        <p:spPr>
          <a:xfrm>
            <a:off x="753136" y="99311"/>
            <a:ext cx="9483809" cy="943942"/>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55807935-A819-064D-B338-7A059886E19F}"/>
              </a:ext>
            </a:extLst>
          </p:cNvPr>
          <p:cNvSpPr>
            <a:spLocks noGrp="1"/>
          </p:cNvSpPr>
          <p:nvPr>
            <p:ph type="body" idx="1"/>
          </p:nvPr>
        </p:nvSpPr>
        <p:spPr>
          <a:xfrm>
            <a:off x="740129" y="1268413"/>
            <a:ext cx="10966318" cy="4908550"/>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p:txBody>
      </p:sp>
      <p:sp>
        <p:nvSpPr>
          <p:cNvPr id="4" name="Date Placeholder 3">
            <a:extLst>
              <a:ext uri="{FF2B5EF4-FFF2-40B4-BE49-F238E27FC236}">
                <a16:creationId xmlns:a16="http://schemas.microsoft.com/office/drawing/2014/main" id="{75E3422B-AD54-8A4C-AE90-5FA1B09EF889}"/>
              </a:ext>
            </a:extLst>
          </p:cNvPr>
          <p:cNvSpPr>
            <a:spLocks noGrp="1"/>
          </p:cNvSpPr>
          <p:nvPr>
            <p:ph type="dt" sz="half" idx="2"/>
          </p:nvPr>
        </p:nvSpPr>
        <p:spPr>
          <a:xfrm>
            <a:off x="742506"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97ACDD-2D5E-42E5-A526-A9670D539397}" type="datetime1">
              <a:rPr lang="en-US" altLang="zh-TW" smtClean="0"/>
              <a:t>9/14/23</a:t>
            </a:fld>
            <a:endParaRPr lang="en-US" dirty="0"/>
          </a:p>
        </p:txBody>
      </p:sp>
      <p:sp>
        <p:nvSpPr>
          <p:cNvPr id="5" name="Footer Placeholder 4">
            <a:extLst>
              <a:ext uri="{FF2B5EF4-FFF2-40B4-BE49-F238E27FC236}">
                <a16:creationId xmlns:a16="http://schemas.microsoft.com/office/drawing/2014/main" id="{F424A236-034C-EA42-8BCC-11EADAB1C2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DBE67AB-DFAC-9D44-AF91-16D41F2781D3}"/>
              </a:ext>
            </a:extLst>
          </p:cNvPr>
          <p:cNvSpPr>
            <a:spLocks noGrp="1"/>
          </p:cNvSpPr>
          <p:nvPr>
            <p:ph type="sldNum" sz="quarter" idx="4"/>
          </p:nvPr>
        </p:nvSpPr>
        <p:spPr>
          <a:xfrm>
            <a:off x="8961477"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smtClean="0"/>
              <a:t>‹#›</a:t>
            </a:fld>
            <a:endParaRPr lang="en-US" dirty="0"/>
          </a:p>
        </p:txBody>
      </p:sp>
      <p:grpSp>
        <p:nvGrpSpPr>
          <p:cNvPr id="15" name="Group 14">
            <a:extLst>
              <a:ext uri="{FF2B5EF4-FFF2-40B4-BE49-F238E27FC236}">
                <a16:creationId xmlns:a16="http://schemas.microsoft.com/office/drawing/2014/main" id="{F5D2CEF9-54AA-7642-A175-2846E245853F}"/>
              </a:ext>
            </a:extLst>
          </p:cNvPr>
          <p:cNvGrpSpPr/>
          <p:nvPr/>
        </p:nvGrpSpPr>
        <p:grpSpPr>
          <a:xfrm>
            <a:off x="-6250" y="-12649"/>
            <a:ext cx="758027" cy="891597"/>
            <a:chOff x="-6250" y="-12649"/>
            <a:chExt cx="758027" cy="891597"/>
          </a:xfrm>
        </p:grpSpPr>
        <p:sp>
          <p:nvSpPr>
            <p:cNvPr id="12" name="Freeform 11">
              <a:extLst>
                <a:ext uri="{FF2B5EF4-FFF2-40B4-BE49-F238E27FC236}">
                  <a16:creationId xmlns:a16="http://schemas.microsoft.com/office/drawing/2014/main" id="{25308893-DAAB-5842-A0B2-64A73DEAC40E}"/>
                </a:ext>
              </a:extLst>
            </p:cNvPr>
            <p:cNvSpPr/>
            <p:nvPr/>
          </p:nvSpPr>
          <p:spPr>
            <a:xfrm rot="10800000">
              <a:off x="-4890" y="105117"/>
              <a:ext cx="315527" cy="773831"/>
            </a:xfrm>
            <a:custGeom>
              <a:avLst/>
              <a:gdLst>
                <a:gd name="connsiteX0" fmla="*/ 315527 w 315527"/>
                <a:gd name="connsiteY0" fmla="*/ 773831 h 773831"/>
                <a:gd name="connsiteX1" fmla="*/ 312945 w 315527"/>
                <a:gd name="connsiteY1" fmla="*/ 770546 h 773831"/>
                <a:gd name="connsiteX2" fmla="*/ 307442 w 315527"/>
                <a:gd name="connsiteY2" fmla="*/ 763543 h 773831"/>
                <a:gd name="connsiteX3" fmla="*/ 301939 w 315527"/>
                <a:gd name="connsiteY3" fmla="*/ 756540 h 773831"/>
                <a:gd name="connsiteX4" fmla="*/ 296435 w 315527"/>
                <a:gd name="connsiteY4" fmla="*/ 749426 h 773831"/>
                <a:gd name="connsiteX5" fmla="*/ 291081 w 315527"/>
                <a:gd name="connsiteY5" fmla="*/ 742534 h 773831"/>
                <a:gd name="connsiteX6" fmla="*/ 285875 w 315527"/>
                <a:gd name="connsiteY6" fmla="*/ 735420 h 773831"/>
                <a:gd name="connsiteX7" fmla="*/ 280520 w 315527"/>
                <a:gd name="connsiteY7" fmla="*/ 728417 h 773831"/>
                <a:gd name="connsiteX8" fmla="*/ 275166 w 315527"/>
                <a:gd name="connsiteY8" fmla="*/ 721525 h 773831"/>
                <a:gd name="connsiteX9" fmla="*/ 269662 w 315527"/>
                <a:gd name="connsiteY9" fmla="*/ 714411 h 773831"/>
                <a:gd name="connsiteX10" fmla="*/ 264308 w 315527"/>
                <a:gd name="connsiteY10" fmla="*/ 707520 h 773831"/>
                <a:gd name="connsiteX11" fmla="*/ 258953 w 315527"/>
                <a:gd name="connsiteY11" fmla="*/ 700405 h 773831"/>
                <a:gd name="connsiteX12" fmla="*/ 253747 w 315527"/>
                <a:gd name="connsiteY12" fmla="*/ 693514 h 773831"/>
                <a:gd name="connsiteX13" fmla="*/ 248244 w 315527"/>
                <a:gd name="connsiteY13" fmla="*/ 686511 h 773831"/>
                <a:gd name="connsiteX14" fmla="*/ 242890 w 315527"/>
                <a:gd name="connsiteY14" fmla="*/ 679508 h 773831"/>
                <a:gd name="connsiteX15" fmla="*/ 237386 w 315527"/>
                <a:gd name="connsiteY15" fmla="*/ 672505 h 773831"/>
                <a:gd name="connsiteX16" fmla="*/ 231734 w 315527"/>
                <a:gd name="connsiteY16" fmla="*/ 665502 h 773831"/>
                <a:gd name="connsiteX17" fmla="*/ 220579 w 315527"/>
                <a:gd name="connsiteY17" fmla="*/ 651496 h 773831"/>
                <a:gd name="connsiteX18" fmla="*/ 209572 w 315527"/>
                <a:gd name="connsiteY18" fmla="*/ 637490 h 773831"/>
                <a:gd name="connsiteX19" fmla="*/ 198566 w 315527"/>
                <a:gd name="connsiteY19" fmla="*/ 623484 h 773831"/>
                <a:gd name="connsiteX20" fmla="*/ 187559 w 315527"/>
                <a:gd name="connsiteY20" fmla="*/ 609590 h 773831"/>
                <a:gd name="connsiteX21" fmla="*/ 176701 w 315527"/>
                <a:gd name="connsiteY21" fmla="*/ 595695 h 773831"/>
                <a:gd name="connsiteX22" fmla="*/ 165694 w 315527"/>
                <a:gd name="connsiteY22" fmla="*/ 581689 h 773831"/>
                <a:gd name="connsiteX23" fmla="*/ 155134 w 315527"/>
                <a:gd name="connsiteY23" fmla="*/ 567794 h 773831"/>
                <a:gd name="connsiteX24" fmla="*/ 144276 w 315527"/>
                <a:gd name="connsiteY24" fmla="*/ 553788 h 773831"/>
                <a:gd name="connsiteX25" fmla="*/ 133418 w 315527"/>
                <a:gd name="connsiteY25" fmla="*/ 539782 h 773831"/>
                <a:gd name="connsiteX26" fmla="*/ 122858 w 315527"/>
                <a:gd name="connsiteY26" fmla="*/ 525777 h 773831"/>
                <a:gd name="connsiteX27" fmla="*/ 112000 w 315527"/>
                <a:gd name="connsiteY27" fmla="*/ 511882 h 773831"/>
                <a:gd name="connsiteX28" fmla="*/ 101291 w 315527"/>
                <a:gd name="connsiteY28" fmla="*/ 497987 h 773831"/>
                <a:gd name="connsiteX29" fmla="*/ 90433 w 315527"/>
                <a:gd name="connsiteY29" fmla="*/ 483759 h 773831"/>
                <a:gd name="connsiteX30" fmla="*/ 79724 w 315527"/>
                <a:gd name="connsiteY30" fmla="*/ 469864 h 773831"/>
                <a:gd name="connsiteX31" fmla="*/ 69015 w 315527"/>
                <a:gd name="connsiteY31" fmla="*/ 455858 h 773831"/>
                <a:gd name="connsiteX32" fmla="*/ 58157 w 315527"/>
                <a:gd name="connsiteY32" fmla="*/ 441741 h 773831"/>
                <a:gd name="connsiteX33" fmla="*/ 46555 w 315527"/>
                <a:gd name="connsiteY33" fmla="*/ 426624 h 773831"/>
                <a:gd name="connsiteX34" fmla="*/ 36143 w 315527"/>
                <a:gd name="connsiteY34" fmla="*/ 413729 h 773831"/>
                <a:gd name="connsiteX35" fmla="*/ 27219 w 315527"/>
                <a:gd name="connsiteY35" fmla="*/ 402502 h 773831"/>
                <a:gd name="connsiteX36" fmla="*/ 19485 w 315527"/>
                <a:gd name="connsiteY36" fmla="*/ 392943 h 773831"/>
                <a:gd name="connsiteX37" fmla="*/ 16212 w 315527"/>
                <a:gd name="connsiteY37" fmla="*/ 388719 h 773831"/>
                <a:gd name="connsiteX38" fmla="*/ 13238 w 315527"/>
                <a:gd name="connsiteY38" fmla="*/ 384717 h 773831"/>
                <a:gd name="connsiteX39" fmla="*/ 10412 w 315527"/>
                <a:gd name="connsiteY39" fmla="*/ 381049 h 773831"/>
                <a:gd name="connsiteX40" fmla="*/ 8032 w 315527"/>
                <a:gd name="connsiteY40" fmla="*/ 377603 h 773831"/>
                <a:gd name="connsiteX41" fmla="*/ 5950 w 315527"/>
                <a:gd name="connsiteY41" fmla="*/ 374380 h 773831"/>
                <a:gd name="connsiteX42" fmla="*/ 4313 w 315527"/>
                <a:gd name="connsiteY42" fmla="*/ 371489 h 773831"/>
                <a:gd name="connsiteX43" fmla="*/ 2677 w 315527"/>
                <a:gd name="connsiteY43" fmla="*/ 368599 h 773831"/>
                <a:gd name="connsiteX44" fmla="*/ 1636 w 315527"/>
                <a:gd name="connsiteY44" fmla="*/ 365932 h 773831"/>
                <a:gd name="connsiteX45" fmla="*/ 744 w 315527"/>
                <a:gd name="connsiteY45" fmla="*/ 363486 h 773831"/>
                <a:gd name="connsiteX46" fmla="*/ 149 w 315527"/>
                <a:gd name="connsiteY46" fmla="*/ 361041 h 773831"/>
                <a:gd name="connsiteX47" fmla="*/ 0 w 315527"/>
                <a:gd name="connsiteY47" fmla="*/ 358595 h 773831"/>
                <a:gd name="connsiteX48" fmla="*/ 0 w 315527"/>
                <a:gd name="connsiteY48" fmla="*/ 356261 h 773831"/>
                <a:gd name="connsiteX49" fmla="*/ 149 w 315527"/>
                <a:gd name="connsiteY49" fmla="*/ 353927 h 773831"/>
                <a:gd name="connsiteX50" fmla="*/ 595 w 315527"/>
                <a:gd name="connsiteY50" fmla="*/ 351592 h 773831"/>
                <a:gd name="connsiteX51" fmla="*/ 1487 w 315527"/>
                <a:gd name="connsiteY51" fmla="*/ 349147 h 773831"/>
                <a:gd name="connsiteX52" fmla="*/ 2677 w 315527"/>
                <a:gd name="connsiteY52" fmla="*/ 346701 h 773831"/>
                <a:gd name="connsiteX53" fmla="*/ 4016 w 315527"/>
                <a:gd name="connsiteY53" fmla="*/ 344034 h 773831"/>
                <a:gd name="connsiteX54" fmla="*/ 5801 w 315527"/>
                <a:gd name="connsiteY54" fmla="*/ 341255 h 773831"/>
                <a:gd name="connsiteX55" fmla="*/ 7734 w 315527"/>
                <a:gd name="connsiteY55" fmla="*/ 338476 h 773831"/>
                <a:gd name="connsiteX56" fmla="*/ 9817 w 315527"/>
                <a:gd name="connsiteY56" fmla="*/ 335363 h 773831"/>
                <a:gd name="connsiteX57" fmla="*/ 14874 w 315527"/>
                <a:gd name="connsiteY57" fmla="*/ 328471 h 773831"/>
                <a:gd name="connsiteX58" fmla="*/ 21121 w 315527"/>
                <a:gd name="connsiteY58" fmla="*/ 320579 h 773831"/>
                <a:gd name="connsiteX59" fmla="*/ 238427 w 315527"/>
                <a:gd name="connsiteY59" fmla="*/ 39906 h 773831"/>
                <a:gd name="connsiteX60" fmla="*/ 243336 w 315527"/>
                <a:gd name="connsiteY60" fmla="*/ 33236 h 773831"/>
                <a:gd name="connsiteX61" fmla="*/ 248690 w 315527"/>
                <a:gd name="connsiteY61" fmla="*/ 25900 h 773831"/>
                <a:gd name="connsiteX62" fmla="*/ 251516 w 315527"/>
                <a:gd name="connsiteY62" fmla="*/ 22232 h 773831"/>
                <a:gd name="connsiteX63" fmla="*/ 254342 w 315527"/>
                <a:gd name="connsiteY63" fmla="*/ 18675 h 773831"/>
                <a:gd name="connsiteX64" fmla="*/ 257615 w 315527"/>
                <a:gd name="connsiteY64" fmla="*/ 15117 h 773831"/>
                <a:gd name="connsiteX65" fmla="*/ 261036 w 315527"/>
                <a:gd name="connsiteY65" fmla="*/ 12005 h 773831"/>
                <a:gd name="connsiteX66" fmla="*/ 262821 w 315527"/>
                <a:gd name="connsiteY66" fmla="*/ 10449 h 773831"/>
                <a:gd name="connsiteX67" fmla="*/ 264754 w 315527"/>
                <a:gd name="connsiteY67" fmla="*/ 8893 h 773831"/>
                <a:gd name="connsiteX68" fmla="*/ 266688 w 315527"/>
                <a:gd name="connsiteY68" fmla="*/ 7448 h 773831"/>
                <a:gd name="connsiteX69" fmla="*/ 268621 w 315527"/>
                <a:gd name="connsiteY69" fmla="*/ 6225 h 773831"/>
                <a:gd name="connsiteX70" fmla="*/ 270852 w 315527"/>
                <a:gd name="connsiteY70" fmla="*/ 5002 h 773831"/>
                <a:gd name="connsiteX71" fmla="*/ 272935 w 315527"/>
                <a:gd name="connsiteY71" fmla="*/ 4002 h 773831"/>
                <a:gd name="connsiteX72" fmla="*/ 275166 w 315527"/>
                <a:gd name="connsiteY72" fmla="*/ 3001 h 773831"/>
                <a:gd name="connsiteX73" fmla="*/ 277546 w 315527"/>
                <a:gd name="connsiteY73" fmla="*/ 2112 h 773831"/>
                <a:gd name="connsiteX74" fmla="*/ 280074 w 315527"/>
                <a:gd name="connsiteY74" fmla="*/ 1445 h 773831"/>
                <a:gd name="connsiteX75" fmla="*/ 282751 w 315527"/>
                <a:gd name="connsiteY75" fmla="*/ 778 h 773831"/>
                <a:gd name="connsiteX76" fmla="*/ 285280 w 315527"/>
                <a:gd name="connsiteY76" fmla="*/ 445 h 773831"/>
                <a:gd name="connsiteX77" fmla="*/ 288106 w 315527"/>
                <a:gd name="connsiteY77" fmla="*/ 111 h 773831"/>
                <a:gd name="connsiteX78" fmla="*/ 290932 w 315527"/>
                <a:gd name="connsiteY78" fmla="*/ 0 h 773831"/>
                <a:gd name="connsiteX79" fmla="*/ 294056 w 315527"/>
                <a:gd name="connsiteY79" fmla="*/ 0 h 773831"/>
                <a:gd name="connsiteX80" fmla="*/ 297179 w 315527"/>
                <a:gd name="connsiteY80" fmla="*/ 222 h 773831"/>
                <a:gd name="connsiteX81" fmla="*/ 300451 w 315527"/>
                <a:gd name="connsiteY81" fmla="*/ 667 h 773831"/>
                <a:gd name="connsiteX82" fmla="*/ 302682 w 315527"/>
                <a:gd name="connsiteY82" fmla="*/ 1000 h 773831"/>
                <a:gd name="connsiteX83" fmla="*/ 305062 w 315527"/>
                <a:gd name="connsiteY83" fmla="*/ 1667 h 773831"/>
                <a:gd name="connsiteX84" fmla="*/ 307293 w 315527"/>
                <a:gd name="connsiteY84" fmla="*/ 2334 h 773831"/>
                <a:gd name="connsiteX85" fmla="*/ 309376 w 315527"/>
                <a:gd name="connsiteY85" fmla="*/ 3224 h 773831"/>
                <a:gd name="connsiteX86" fmla="*/ 311607 w 315527"/>
                <a:gd name="connsiteY86" fmla="*/ 4113 h 773831"/>
                <a:gd name="connsiteX87" fmla="*/ 313689 w 315527"/>
                <a:gd name="connsiteY87" fmla="*/ 5113 h 773831"/>
                <a:gd name="connsiteX88" fmla="*/ 315474 w 315527"/>
                <a:gd name="connsiteY88" fmla="*/ 6336 h 773831"/>
                <a:gd name="connsiteX89" fmla="*/ 315527 w 315527"/>
                <a:gd name="connsiteY89" fmla="*/ 6367 h 77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15527" h="773831">
                  <a:moveTo>
                    <a:pt x="315527" y="773831"/>
                  </a:moveTo>
                  <a:lnTo>
                    <a:pt x="312945" y="770546"/>
                  </a:lnTo>
                  <a:lnTo>
                    <a:pt x="307442" y="763543"/>
                  </a:lnTo>
                  <a:lnTo>
                    <a:pt x="301939" y="756540"/>
                  </a:lnTo>
                  <a:lnTo>
                    <a:pt x="296435" y="749426"/>
                  </a:lnTo>
                  <a:lnTo>
                    <a:pt x="291081" y="742534"/>
                  </a:lnTo>
                  <a:lnTo>
                    <a:pt x="285875" y="735420"/>
                  </a:lnTo>
                  <a:lnTo>
                    <a:pt x="280520" y="728417"/>
                  </a:lnTo>
                  <a:lnTo>
                    <a:pt x="275166" y="721525"/>
                  </a:lnTo>
                  <a:lnTo>
                    <a:pt x="269662" y="714411"/>
                  </a:lnTo>
                  <a:lnTo>
                    <a:pt x="264308" y="707520"/>
                  </a:lnTo>
                  <a:lnTo>
                    <a:pt x="258953" y="700405"/>
                  </a:lnTo>
                  <a:lnTo>
                    <a:pt x="253747" y="693514"/>
                  </a:lnTo>
                  <a:lnTo>
                    <a:pt x="248244" y="686511"/>
                  </a:lnTo>
                  <a:lnTo>
                    <a:pt x="242890" y="679508"/>
                  </a:lnTo>
                  <a:lnTo>
                    <a:pt x="237386" y="672505"/>
                  </a:lnTo>
                  <a:lnTo>
                    <a:pt x="231734" y="665502"/>
                  </a:lnTo>
                  <a:lnTo>
                    <a:pt x="220579" y="651496"/>
                  </a:lnTo>
                  <a:lnTo>
                    <a:pt x="209572" y="637490"/>
                  </a:lnTo>
                  <a:lnTo>
                    <a:pt x="198566" y="623484"/>
                  </a:lnTo>
                  <a:lnTo>
                    <a:pt x="187559" y="609590"/>
                  </a:lnTo>
                  <a:lnTo>
                    <a:pt x="176701" y="595695"/>
                  </a:lnTo>
                  <a:lnTo>
                    <a:pt x="165694" y="581689"/>
                  </a:lnTo>
                  <a:lnTo>
                    <a:pt x="155134" y="567794"/>
                  </a:lnTo>
                  <a:lnTo>
                    <a:pt x="144276" y="553788"/>
                  </a:lnTo>
                  <a:lnTo>
                    <a:pt x="133418" y="539782"/>
                  </a:lnTo>
                  <a:lnTo>
                    <a:pt x="122858" y="525777"/>
                  </a:lnTo>
                  <a:lnTo>
                    <a:pt x="112000" y="511882"/>
                  </a:lnTo>
                  <a:lnTo>
                    <a:pt x="101291" y="497987"/>
                  </a:lnTo>
                  <a:lnTo>
                    <a:pt x="90433" y="483759"/>
                  </a:lnTo>
                  <a:lnTo>
                    <a:pt x="79724" y="469864"/>
                  </a:lnTo>
                  <a:lnTo>
                    <a:pt x="69015" y="455858"/>
                  </a:lnTo>
                  <a:lnTo>
                    <a:pt x="58157" y="441741"/>
                  </a:lnTo>
                  <a:lnTo>
                    <a:pt x="46555" y="426624"/>
                  </a:lnTo>
                  <a:lnTo>
                    <a:pt x="36143" y="413729"/>
                  </a:lnTo>
                  <a:lnTo>
                    <a:pt x="27219" y="402502"/>
                  </a:lnTo>
                  <a:lnTo>
                    <a:pt x="19485" y="392943"/>
                  </a:lnTo>
                  <a:lnTo>
                    <a:pt x="16212" y="388719"/>
                  </a:lnTo>
                  <a:lnTo>
                    <a:pt x="13238" y="384717"/>
                  </a:lnTo>
                  <a:lnTo>
                    <a:pt x="10412" y="381049"/>
                  </a:lnTo>
                  <a:lnTo>
                    <a:pt x="8032" y="377603"/>
                  </a:lnTo>
                  <a:lnTo>
                    <a:pt x="5950" y="374380"/>
                  </a:lnTo>
                  <a:lnTo>
                    <a:pt x="4313" y="371489"/>
                  </a:lnTo>
                  <a:lnTo>
                    <a:pt x="2677" y="368599"/>
                  </a:lnTo>
                  <a:lnTo>
                    <a:pt x="1636" y="365932"/>
                  </a:lnTo>
                  <a:lnTo>
                    <a:pt x="744" y="363486"/>
                  </a:lnTo>
                  <a:lnTo>
                    <a:pt x="149" y="361041"/>
                  </a:lnTo>
                  <a:lnTo>
                    <a:pt x="0" y="358595"/>
                  </a:lnTo>
                  <a:lnTo>
                    <a:pt x="0" y="356261"/>
                  </a:lnTo>
                  <a:lnTo>
                    <a:pt x="149" y="353927"/>
                  </a:lnTo>
                  <a:lnTo>
                    <a:pt x="595" y="351592"/>
                  </a:lnTo>
                  <a:lnTo>
                    <a:pt x="1487" y="349147"/>
                  </a:lnTo>
                  <a:lnTo>
                    <a:pt x="2677" y="346701"/>
                  </a:lnTo>
                  <a:lnTo>
                    <a:pt x="4016" y="344034"/>
                  </a:lnTo>
                  <a:lnTo>
                    <a:pt x="5801" y="341255"/>
                  </a:lnTo>
                  <a:lnTo>
                    <a:pt x="7734" y="338476"/>
                  </a:lnTo>
                  <a:lnTo>
                    <a:pt x="9817" y="335363"/>
                  </a:lnTo>
                  <a:lnTo>
                    <a:pt x="14874" y="328471"/>
                  </a:lnTo>
                  <a:lnTo>
                    <a:pt x="21121" y="320579"/>
                  </a:lnTo>
                  <a:lnTo>
                    <a:pt x="238427" y="39906"/>
                  </a:lnTo>
                  <a:lnTo>
                    <a:pt x="243336" y="33236"/>
                  </a:lnTo>
                  <a:lnTo>
                    <a:pt x="248690" y="25900"/>
                  </a:lnTo>
                  <a:lnTo>
                    <a:pt x="251516" y="22232"/>
                  </a:lnTo>
                  <a:lnTo>
                    <a:pt x="254342" y="18675"/>
                  </a:lnTo>
                  <a:lnTo>
                    <a:pt x="257615" y="15117"/>
                  </a:lnTo>
                  <a:lnTo>
                    <a:pt x="261036" y="12005"/>
                  </a:lnTo>
                  <a:lnTo>
                    <a:pt x="262821" y="10449"/>
                  </a:lnTo>
                  <a:lnTo>
                    <a:pt x="264754" y="8893"/>
                  </a:lnTo>
                  <a:lnTo>
                    <a:pt x="266688" y="7448"/>
                  </a:lnTo>
                  <a:lnTo>
                    <a:pt x="268621" y="6225"/>
                  </a:lnTo>
                  <a:lnTo>
                    <a:pt x="270852" y="5002"/>
                  </a:lnTo>
                  <a:lnTo>
                    <a:pt x="272935" y="4002"/>
                  </a:lnTo>
                  <a:lnTo>
                    <a:pt x="275166" y="3001"/>
                  </a:lnTo>
                  <a:lnTo>
                    <a:pt x="277546" y="2112"/>
                  </a:lnTo>
                  <a:lnTo>
                    <a:pt x="280074" y="1445"/>
                  </a:lnTo>
                  <a:lnTo>
                    <a:pt x="282751" y="778"/>
                  </a:lnTo>
                  <a:lnTo>
                    <a:pt x="285280" y="445"/>
                  </a:lnTo>
                  <a:lnTo>
                    <a:pt x="288106" y="111"/>
                  </a:lnTo>
                  <a:lnTo>
                    <a:pt x="290932" y="0"/>
                  </a:lnTo>
                  <a:lnTo>
                    <a:pt x="294056" y="0"/>
                  </a:lnTo>
                  <a:lnTo>
                    <a:pt x="297179" y="222"/>
                  </a:lnTo>
                  <a:lnTo>
                    <a:pt x="300451" y="667"/>
                  </a:lnTo>
                  <a:lnTo>
                    <a:pt x="302682" y="1000"/>
                  </a:lnTo>
                  <a:lnTo>
                    <a:pt x="305062" y="1667"/>
                  </a:lnTo>
                  <a:lnTo>
                    <a:pt x="307293" y="2334"/>
                  </a:lnTo>
                  <a:lnTo>
                    <a:pt x="309376" y="3224"/>
                  </a:lnTo>
                  <a:lnTo>
                    <a:pt x="311607" y="4113"/>
                  </a:lnTo>
                  <a:lnTo>
                    <a:pt x="313689" y="5113"/>
                  </a:lnTo>
                  <a:lnTo>
                    <a:pt x="315474" y="6336"/>
                  </a:lnTo>
                  <a:lnTo>
                    <a:pt x="315527" y="6367"/>
                  </a:lnTo>
                  <a:close/>
                </a:path>
              </a:pathLst>
            </a:custGeom>
            <a:solidFill>
              <a:srgbClr val="92D050"/>
            </a:solidFill>
            <a:ln>
              <a:noFill/>
            </a:ln>
          </p:spPr>
          <p:style>
            <a:lnRef idx="0">
              <a:scrgbClr r="0" g="0" b="0"/>
            </a:lnRef>
            <a:fillRef idx="0">
              <a:scrgbClr r="0" g="0" b="0"/>
            </a:fillRef>
            <a:effectRef idx="0">
              <a:scrgbClr r="0" g="0" b="0"/>
            </a:effectRef>
            <a:fontRef idx="minor"/>
          </p:style>
        </p:sp>
        <p:sp>
          <p:nvSpPr>
            <p:cNvPr id="14" name="Freeform 13">
              <a:extLst>
                <a:ext uri="{FF2B5EF4-FFF2-40B4-BE49-F238E27FC236}">
                  <a16:creationId xmlns:a16="http://schemas.microsoft.com/office/drawing/2014/main" id="{F132C6E1-B0CA-864C-BBE5-21E8E7519417}"/>
                </a:ext>
              </a:extLst>
            </p:cNvPr>
            <p:cNvSpPr/>
            <p:nvPr/>
          </p:nvSpPr>
          <p:spPr>
            <a:xfrm rot="10800000">
              <a:off x="-6250" y="-12649"/>
              <a:ext cx="758027" cy="490841"/>
            </a:xfrm>
            <a:custGeom>
              <a:avLst/>
              <a:gdLst>
                <a:gd name="connsiteX0" fmla="*/ 758027 w 758027"/>
                <a:gd name="connsiteY0" fmla="*/ 490841 h 490841"/>
                <a:gd name="connsiteX1" fmla="*/ 0 w 758027"/>
                <a:gd name="connsiteY1" fmla="*/ 490841 h 490841"/>
                <a:gd name="connsiteX2" fmla="*/ 297 w 758027"/>
                <a:gd name="connsiteY2" fmla="*/ 489285 h 490841"/>
                <a:gd name="connsiteX3" fmla="*/ 1189 w 758027"/>
                <a:gd name="connsiteY3" fmla="*/ 487396 h 490841"/>
                <a:gd name="connsiteX4" fmla="*/ 2379 w 758027"/>
                <a:gd name="connsiteY4" fmla="*/ 484951 h 490841"/>
                <a:gd name="connsiteX5" fmla="*/ 4162 w 758027"/>
                <a:gd name="connsiteY5" fmla="*/ 482284 h 490841"/>
                <a:gd name="connsiteX6" fmla="*/ 8176 w 758027"/>
                <a:gd name="connsiteY6" fmla="*/ 475617 h 490841"/>
                <a:gd name="connsiteX7" fmla="*/ 13677 w 758027"/>
                <a:gd name="connsiteY7" fmla="*/ 467727 h 490841"/>
                <a:gd name="connsiteX8" fmla="*/ 19920 w 758027"/>
                <a:gd name="connsiteY8" fmla="*/ 458837 h 490841"/>
                <a:gd name="connsiteX9" fmla="*/ 27056 w 758027"/>
                <a:gd name="connsiteY9" fmla="*/ 449280 h 490841"/>
                <a:gd name="connsiteX10" fmla="*/ 34638 w 758027"/>
                <a:gd name="connsiteY10" fmla="*/ 439168 h 490841"/>
                <a:gd name="connsiteX11" fmla="*/ 42665 w 758027"/>
                <a:gd name="connsiteY11" fmla="*/ 428722 h 490841"/>
                <a:gd name="connsiteX12" fmla="*/ 50842 w 758027"/>
                <a:gd name="connsiteY12" fmla="*/ 418165 h 490841"/>
                <a:gd name="connsiteX13" fmla="*/ 58869 w 758027"/>
                <a:gd name="connsiteY13" fmla="*/ 407941 h 490841"/>
                <a:gd name="connsiteX14" fmla="*/ 66599 w 758027"/>
                <a:gd name="connsiteY14" fmla="*/ 397940 h 490841"/>
                <a:gd name="connsiteX15" fmla="*/ 74032 w 758027"/>
                <a:gd name="connsiteY15" fmla="*/ 388717 h 490841"/>
                <a:gd name="connsiteX16" fmla="*/ 80722 w 758027"/>
                <a:gd name="connsiteY16" fmla="*/ 380160 h 490841"/>
                <a:gd name="connsiteX17" fmla="*/ 86520 w 758027"/>
                <a:gd name="connsiteY17" fmla="*/ 373048 h 490841"/>
                <a:gd name="connsiteX18" fmla="*/ 91277 w 758027"/>
                <a:gd name="connsiteY18" fmla="*/ 366936 h 490841"/>
                <a:gd name="connsiteX19" fmla="*/ 94696 w 758027"/>
                <a:gd name="connsiteY19" fmla="*/ 362602 h 490841"/>
                <a:gd name="connsiteX20" fmla="*/ 287953 w 758027"/>
                <a:gd name="connsiteY20" fmla="*/ 113681 h 490841"/>
                <a:gd name="connsiteX21" fmla="*/ 294197 w 758027"/>
                <a:gd name="connsiteY21" fmla="*/ 105680 h 490841"/>
                <a:gd name="connsiteX22" fmla="*/ 300441 w 758027"/>
                <a:gd name="connsiteY22" fmla="*/ 97790 h 490841"/>
                <a:gd name="connsiteX23" fmla="*/ 306387 w 758027"/>
                <a:gd name="connsiteY23" fmla="*/ 90012 h 490841"/>
                <a:gd name="connsiteX24" fmla="*/ 312482 w 758027"/>
                <a:gd name="connsiteY24" fmla="*/ 82455 h 490841"/>
                <a:gd name="connsiteX25" fmla="*/ 318429 w 758027"/>
                <a:gd name="connsiteY25" fmla="*/ 74676 h 490841"/>
                <a:gd name="connsiteX26" fmla="*/ 324524 w 758027"/>
                <a:gd name="connsiteY26" fmla="*/ 66898 h 490841"/>
                <a:gd name="connsiteX27" fmla="*/ 330619 w 758027"/>
                <a:gd name="connsiteY27" fmla="*/ 59008 h 490841"/>
                <a:gd name="connsiteX28" fmla="*/ 336862 w 758027"/>
                <a:gd name="connsiteY28" fmla="*/ 51007 h 490841"/>
                <a:gd name="connsiteX29" fmla="*/ 343552 w 758027"/>
                <a:gd name="connsiteY29" fmla="*/ 41894 h 490841"/>
                <a:gd name="connsiteX30" fmla="*/ 350093 w 758027"/>
                <a:gd name="connsiteY30" fmla="*/ 32893 h 490841"/>
                <a:gd name="connsiteX31" fmla="*/ 353364 w 758027"/>
                <a:gd name="connsiteY31" fmla="*/ 28448 h 490841"/>
                <a:gd name="connsiteX32" fmla="*/ 356634 w 758027"/>
                <a:gd name="connsiteY32" fmla="*/ 24225 h 490841"/>
                <a:gd name="connsiteX33" fmla="*/ 360053 w 758027"/>
                <a:gd name="connsiteY33" fmla="*/ 20225 h 490841"/>
                <a:gd name="connsiteX34" fmla="*/ 363472 w 758027"/>
                <a:gd name="connsiteY34" fmla="*/ 16558 h 490841"/>
                <a:gd name="connsiteX35" fmla="*/ 365108 w 758027"/>
                <a:gd name="connsiteY35" fmla="*/ 14780 h 490841"/>
                <a:gd name="connsiteX36" fmla="*/ 367040 w 758027"/>
                <a:gd name="connsiteY36" fmla="*/ 13002 h 490841"/>
                <a:gd name="connsiteX37" fmla="*/ 368973 w 758027"/>
                <a:gd name="connsiteY37" fmla="*/ 11446 h 490841"/>
                <a:gd name="connsiteX38" fmla="*/ 370905 w 758027"/>
                <a:gd name="connsiteY38" fmla="*/ 9890 h 490841"/>
                <a:gd name="connsiteX39" fmla="*/ 372689 w 758027"/>
                <a:gd name="connsiteY39" fmla="*/ 8334 h 490841"/>
                <a:gd name="connsiteX40" fmla="*/ 374771 w 758027"/>
                <a:gd name="connsiteY40" fmla="*/ 7112 h 490841"/>
                <a:gd name="connsiteX41" fmla="*/ 376852 w 758027"/>
                <a:gd name="connsiteY41" fmla="*/ 5779 h 490841"/>
                <a:gd name="connsiteX42" fmla="*/ 379082 w 758027"/>
                <a:gd name="connsiteY42" fmla="*/ 4667 h 490841"/>
                <a:gd name="connsiteX43" fmla="*/ 381312 w 758027"/>
                <a:gd name="connsiteY43" fmla="*/ 3556 h 490841"/>
                <a:gd name="connsiteX44" fmla="*/ 383541 w 758027"/>
                <a:gd name="connsiteY44" fmla="*/ 2667 h 490841"/>
                <a:gd name="connsiteX45" fmla="*/ 385920 w 758027"/>
                <a:gd name="connsiteY45" fmla="*/ 1889 h 490841"/>
                <a:gd name="connsiteX46" fmla="*/ 388596 w 758027"/>
                <a:gd name="connsiteY46" fmla="*/ 1334 h 490841"/>
                <a:gd name="connsiteX47" fmla="*/ 391123 w 758027"/>
                <a:gd name="connsiteY47" fmla="*/ 778 h 490841"/>
                <a:gd name="connsiteX48" fmla="*/ 393650 w 758027"/>
                <a:gd name="connsiteY48" fmla="*/ 333 h 490841"/>
                <a:gd name="connsiteX49" fmla="*/ 396475 w 758027"/>
                <a:gd name="connsiteY49" fmla="*/ 111 h 490841"/>
                <a:gd name="connsiteX50" fmla="*/ 399299 w 758027"/>
                <a:gd name="connsiteY50" fmla="*/ 0 h 490841"/>
                <a:gd name="connsiteX51" fmla="*/ 402124 w 758027"/>
                <a:gd name="connsiteY51" fmla="*/ 111 h 490841"/>
                <a:gd name="connsiteX52" fmla="*/ 404800 w 758027"/>
                <a:gd name="connsiteY52" fmla="*/ 333 h 490841"/>
                <a:gd name="connsiteX53" fmla="*/ 407476 w 758027"/>
                <a:gd name="connsiteY53" fmla="*/ 778 h 490841"/>
                <a:gd name="connsiteX54" fmla="*/ 410003 w 758027"/>
                <a:gd name="connsiteY54" fmla="*/ 1334 h 490841"/>
                <a:gd name="connsiteX55" fmla="*/ 412381 w 758027"/>
                <a:gd name="connsiteY55" fmla="*/ 1889 h 490841"/>
                <a:gd name="connsiteX56" fmla="*/ 414760 w 758027"/>
                <a:gd name="connsiteY56" fmla="*/ 2778 h 490841"/>
                <a:gd name="connsiteX57" fmla="*/ 416990 w 758027"/>
                <a:gd name="connsiteY57" fmla="*/ 3667 h 490841"/>
                <a:gd name="connsiteX58" fmla="*/ 419368 w 758027"/>
                <a:gd name="connsiteY58" fmla="*/ 4778 h 490841"/>
                <a:gd name="connsiteX59" fmla="*/ 421450 w 758027"/>
                <a:gd name="connsiteY59" fmla="*/ 5890 h 490841"/>
                <a:gd name="connsiteX60" fmla="*/ 423679 w 758027"/>
                <a:gd name="connsiteY60" fmla="*/ 7223 h 490841"/>
                <a:gd name="connsiteX61" fmla="*/ 425761 w 758027"/>
                <a:gd name="connsiteY61" fmla="*/ 8557 h 490841"/>
                <a:gd name="connsiteX62" fmla="*/ 427693 w 758027"/>
                <a:gd name="connsiteY62" fmla="*/ 10112 h 490841"/>
                <a:gd name="connsiteX63" fmla="*/ 429775 w 758027"/>
                <a:gd name="connsiteY63" fmla="*/ 11668 h 490841"/>
                <a:gd name="connsiteX64" fmla="*/ 431558 w 758027"/>
                <a:gd name="connsiteY64" fmla="*/ 13335 h 490841"/>
                <a:gd name="connsiteX65" fmla="*/ 433491 w 758027"/>
                <a:gd name="connsiteY65" fmla="*/ 15113 h 490841"/>
                <a:gd name="connsiteX66" fmla="*/ 435424 w 758027"/>
                <a:gd name="connsiteY66" fmla="*/ 16891 h 490841"/>
                <a:gd name="connsiteX67" fmla="*/ 438991 w 758027"/>
                <a:gd name="connsiteY67" fmla="*/ 20780 h 490841"/>
                <a:gd name="connsiteX68" fmla="*/ 442411 w 758027"/>
                <a:gd name="connsiteY68" fmla="*/ 25003 h 490841"/>
                <a:gd name="connsiteX69" fmla="*/ 445830 w 758027"/>
                <a:gd name="connsiteY69" fmla="*/ 29226 h 490841"/>
                <a:gd name="connsiteX70" fmla="*/ 449100 w 758027"/>
                <a:gd name="connsiteY70" fmla="*/ 33782 h 490841"/>
                <a:gd name="connsiteX71" fmla="*/ 455790 w 758027"/>
                <a:gd name="connsiteY71" fmla="*/ 43006 h 490841"/>
                <a:gd name="connsiteX72" fmla="*/ 462777 w 758027"/>
                <a:gd name="connsiteY72" fmla="*/ 52229 h 490841"/>
                <a:gd name="connsiteX73" fmla="*/ 468872 w 758027"/>
                <a:gd name="connsiteY73" fmla="*/ 60230 h 490841"/>
                <a:gd name="connsiteX74" fmla="*/ 475116 w 758027"/>
                <a:gd name="connsiteY74" fmla="*/ 68009 h 490841"/>
                <a:gd name="connsiteX75" fmla="*/ 481062 w 758027"/>
                <a:gd name="connsiteY75" fmla="*/ 75899 h 490841"/>
                <a:gd name="connsiteX76" fmla="*/ 487157 w 758027"/>
                <a:gd name="connsiteY76" fmla="*/ 83677 h 490841"/>
                <a:gd name="connsiteX77" fmla="*/ 493252 w 758027"/>
                <a:gd name="connsiteY77" fmla="*/ 91345 h 490841"/>
                <a:gd name="connsiteX78" fmla="*/ 499347 w 758027"/>
                <a:gd name="connsiteY78" fmla="*/ 99235 h 490841"/>
                <a:gd name="connsiteX79" fmla="*/ 505442 w 758027"/>
                <a:gd name="connsiteY79" fmla="*/ 107014 h 490841"/>
                <a:gd name="connsiteX80" fmla="*/ 511537 w 758027"/>
                <a:gd name="connsiteY80" fmla="*/ 115015 h 490841"/>
                <a:gd name="connsiteX81" fmla="*/ 520457 w 758027"/>
                <a:gd name="connsiteY81" fmla="*/ 126461 h 490841"/>
                <a:gd name="connsiteX82" fmla="*/ 533390 w 758027"/>
                <a:gd name="connsiteY82" fmla="*/ 143241 h 490841"/>
                <a:gd name="connsiteX83" fmla="*/ 550337 w 758027"/>
                <a:gd name="connsiteY83" fmla="*/ 164799 h 490841"/>
                <a:gd name="connsiteX84" fmla="*/ 570258 w 758027"/>
                <a:gd name="connsiteY84" fmla="*/ 190136 h 490841"/>
                <a:gd name="connsiteX85" fmla="*/ 592557 w 758027"/>
                <a:gd name="connsiteY85" fmla="*/ 218361 h 490841"/>
                <a:gd name="connsiteX86" fmla="*/ 616342 w 758027"/>
                <a:gd name="connsiteY86" fmla="*/ 248921 h 490841"/>
                <a:gd name="connsiteX87" fmla="*/ 641168 w 758027"/>
                <a:gd name="connsiteY87" fmla="*/ 280703 h 490841"/>
                <a:gd name="connsiteX88" fmla="*/ 666292 w 758027"/>
                <a:gd name="connsiteY88" fmla="*/ 312929 h 490841"/>
                <a:gd name="connsiteX89" fmla="*/ 691266 w 758027"/>
                <a:gd name="connsiteY89" fmla="*/ 345044 h 490841"/>
                <a:gd name="connsiteX90" fmla="*/ 714903 w 758027"/>
                <a:gd name="connsiteY90" fmla="*/ 375826 h 490841"/>
                <a:gd name="connsiteX91" fmla="*/ 737054 w 758027"/>
                <a:gd name="connsiteY91" fmla="*/ 404830 h 490841"/>
                <a:gd name="connsiteX92" fmla="*/ 756825 w 758027"/>
                <a:gd name="connsiteY92" fmla="*/ 430944 h 490841"/>
                <a:gd name="connsiteX93" fmla="*/ 758027 w 758027"/>
                <a:gd name="connsiteY93" fmla="*/ 432558 h 49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758027" h="490841">
                  <a:moveTo>
                    <a:pt x="758027" y="490841"/>
                  </a:moveTo>
                  <a:lnTo>
                    <a:pt x="0" y="490841"/>
                  </a:lnTo>
                  <a:lnTo>
                    <a:pt x="297" y="489285"/>
                  </a:lnTo>
                  <a:lnTo>
                    <a:pt x="1189" y="487396"/>
                  </a:lnTo>
                  <a:lnTo>
                    <a:pt x="2379" y="484951"/>
                  </a:lnTo>
                  <a:lnTo>
                    <a:pt x="4162" y="482284"/>
                  </a:lnTo>
                  <a:lnTo>
                    <a:pt x="8176" y="475617"/>
                  </a:lnTo>
                  <a:lnTo>
                    <a:pt x="13677" y="467727"/>
                  </a:lnTo>
                  <a:lnTo>
                    <a:pt x="19920" y="458837"/>
                  </a:lnTo>
                  <a:lnTo>
                    <a:pt x="27056" y="449280"/>
                  </a:lnTo>
                  <a:lnTo>
                    <a:pt x="34638" y="439168"/>
                  </a:lnTo>
                  <a:lnTo>
                    <a:pt x="42665" y="428722"/>
                  </a:lnTo>
                  <a:lnTo>
                    <a:pt x="50842" y="418165"/>
                  </a:lnTo>
                  <a:lnTo>
                    <a:pt x="58869" y="407941"/>
                  </a:lnTo>
                  <a:lnTo>
                    <a:pt x="66599" y="397940"/>
                  </a:lnTo>
                  <a:lnTo>
                    <a:pt x="74032" y="388717"/>
                  </a:lnTo>
                  <a:lnTo>
                    <a:pt x="80722" y="380160"/>
                  </a:lnTo>
                  <a:lnTo>
                    <a:pt x="86520" y="373048"/>
                  </a:lnTo>
                  <a:lnTo>
                    <a:pt x="91277" y="366936"/>
                  </a:lnTo>
                  <a:lnTo>
                    <a:pt x="94696" y="362602"/>
                  </a:lnTo>
                  <a:lnTo>
                    <a:pt x="287953" y="113681"/>
                  </a:lnTo>
                  <a:lnTo>
                    <a:pt x="294197" y="105680"/>
                  </a:lnTo>
                  <a:lnTo>
                    <a:pt x="300441" y="97790"/>
                  </a:lnTo>
                  <a:lnTo>
                    <a:pt x="306387" y="90012"/>
                  </a:lnTo>
                  <a:lnTo>
                    <a:pt x="312482" y="82455"/>
                  </a:lnTo>
                  <a:lnTo>
                    <a:pt x="318429" y="74676"/>
                  </a:lnTo>
                  <a:lnTo>
                    <a:pt x="324524" y="66898"/>
                  </a:lnTo>
                  <a:lnTo>
                    <a:pt x="330619" y="59008"/>
                  </a:lnTo>
                  <a:lnTo>
                    <a:pt x="336862" y="51007"/>
                  </a:lnTo>
                  <a:lnTo>
                    <a:pt x="343552" y="41894"/>
                  </a:lnTo>
                  <a:lnTo>
                    <a:pt x="350093" y="32893"/>
                  </a:lnTo>
                  <a:lnTo>
                    <a:pt x="353364" y="28448"/>
                  </a:lnTo>
                  <a:lnTo>
                    <a:pt x="356634" y="24225"/>
                  </a:lnTo>
                  <a:lnTo>
                    <a:pt x="360053" y="20225"/>
                  </a:lnTo>
                  <a:lnTo>
                    <a:pt x="363472" y="16558"/>
                  </a:lnTo>
                  <a:lnTo>
                    <a:pt x="365108" y="14780"/>
                  </a:lnTo>
                  <a:lnTo>
                    <a:pt x="367040" y="13002"/>
                  </a:lnTo>
                  <a:lnTo>
                    <a:pt x="368973" y="11446"/>
                  </a:lnTo>
                  <a:lnTo>
                    <a:pt x="370905" y="9890"/>
                  </a:lnTo>
                  <a:lnTo>
                    <a:pt x="372689" y="8334"/>
                  </a:lnTo>
                  <a:lnTo>
                    <a:pt x="374771" y="7112"/>
                  </a:lnTo>
                  <a:lnTo>
                    <a:pt x="376852" y="5779"/>
                  </a:lnTo>
                  <a:lnTo>
                    <a:pt x="379082" y="4667"/>
                  </a:lnTo>
                  <a:lnTo>
                    <a:pt x="381312" y="3556"/>
                  </a:lnTo>
                  <a:lnTo>
                    <a:pt x="383541" y="2667"/>
                  </a:lnTo>
                  <a:lnTo>
                    <a:pt x="385920" y="1889"/>
                  </a:lnTo>
                  <a:lnTo>
                    <a:pt x="388596" y="1334"/>
                  </a:lnTo>
                  <a:lnTo>
                    <a:pt x="391123" y="778"/>
                  </a:lnTo>
                  <a:lnTo>
                    <a:pt x="393650" y="333"/>
                  </a:lnTo>
                  <a:lnTo>
                    <a:pt x="396475" y="111"/>
                  </a:lnTo>
                  <a:lnTo>
                    <a:pt x="399299" y="0"/>
                  </a:lnTo>
                  <a:lnTo>
                    <a:pt x="402124" y="111"/>
                  </a:lnTo>
                  <a:lnTo>
                    <a:pt x="404800" y="333"/>
                  </a:lnTo>
                  <a:lnTo>
                    <a:pt x="407476" y="778"/>
                  </a:lnTo>
                  <a:lnTo>
                    <a:pt x="410003" y="1334"/>
                  </a:lnTo>
                  <a:lnTo>
                    <a:pt x="412381" y="1889"/>
                  </a:lnTo>
                  <a:lnTo>
                    <a:pt x="414760" y="2778"/>
                  </a:lnTo>
                  <a:lnTo>
                    <a:pt x="416990" y="3667"/>
                  </a:lnTo>
                  <a:lnTo>
                    <a:pt x="419368" y="4778"/>
                  </a:lnTo>
                  <a:lnTo>
                    <a:pt x="421450" y="5890"/>
                  </a:lnTo>
                  <a:lnTo>
                    <a:pt x="423679" y="7223"/>
                  </a:lnTo>
                  <a:lnTo>
                    <a:pt x="425761" y="8557"/>
                  </a:lnTo>
                  <a:lnTo>
                    <a:pt x="427693" y="10112"/>
                  </a:lnTo>
                  <a:lnTo>
                    <a:pt x="429775" y="11668"/>
                  </a:lnTo>
                  <a:lnTo>
                    <a:pt x="431558" y="13335"/>
                  </a:lnTo>
                  <a:lnTo>
                    <a:pt x="433491" y="15113"/>
                  </a:lnTo>
                  <a:lnTo>
                    <a:pt x="435424" y="16891"/>
                  </a:lnTo>
                  <a:lnTo>
                    <a:pt x="438991" y="20780"/>
                  </a:lnTo>
                  <a:lnTo>
                    <a:pt x="442411" y="25003"/>
                  </a:lnTo>
                  <a:lnTo>
                    <a:pt x="445830" y="29226"/>
                  </a:lnTo>
                  <a:lnTo>
                    <a:pt x="449100" y="33782"/>
                  </a:lnTo>
                  <a:lnTo>
                    <a:pt x="455790" y="43006"/>
                  </a:lnTo>
                  <a:lnTo>
                    <a:pt x="462777" y="52229"/>
                  </a:lnTo>
                  <a:lnTo>
                    <a:pt x="468872" y="60230"/>
                  </a:lnTo>
                  <a:lnTo>
                    <a:pt x="475116" y="68009"/>
                  </a:lnTo>
                  <a:lnTo>
                    <a:pt x="481062" y="75899"/>
                  </a:lnTo>
                  <a:lnTo>
                    <a:pt x="487157" y="83677"/>
                  </a:lnTo>
                  <a:lnTo>
                    <a:pt x="493252" y="91345"/>
                  </a:lnTo>
                  <a:lnTo>
                    <a:pt x="499347" y="99235"/>
                  </a:lnTo>
                  <a:lnTo>
                    <a:pt x="505442" y="107014"/>
                  </a:lnTo>
                  <a:lnTo>
                    <a:pt x="511537" y="115015"/>
                  </a:lnTo>
                  <a:lnTo>
                    <a:pt x="520457" y="126461"/>
                  </a:lnTo>
                  <a:lnTo>
                    <a:pt x="533390" y="143241"/>
                  </a:lnTo>
                  <a:lnTo>
                    <a:pt x="550337" y="164799"/>
                  </a:lnTo>
                  <a:lnTo>
                    <a:pt x="570258" y="190136"/>
                  </a:lnTo>
                  <a:lnTo>
                    <a:pt x="592557" y="218361"/>
                  </a:lnTo>
                  <a:lnTo>
                    <a:pt x="616342" y="248921"/>
                  </a:lnTo>
                  <a:lnTo>
                    <a:pt x="641168" y="280703"/>
                  </a:lnTo>
                  <a:lnTo>
                    <a:pt x="666292" y="312929"/>
                  </a:lnTo>
                  <a:lnTo>
                    <a:pt x="691266" y="345044"/>
                  </a:lnTo>
                  <a:lnTo>
                    <a:pt x="714903" y="375826"/>
                  </a:lnTo>
                  <a:lnTo>
                    <a:pt x="737054" y="404830"/>
                  </a:lnTo>
                  <a:lnTo>
                    <a:pt x="756825" y="430944"/>
                  </a:lnTo>
                  <a:lnTo>
                    <a:pt x="758027" y="432558"/>
                  </a:lnTo>
                  <a:close/>
                </a:path>
              </a:pathLst>
            </a:custGeom>
            <a:solidFill>
              <a:srgbClr val="7AB850"/>
            </a:solidFill>
            <a:ln>
              <a:noFill/>
            </a:ln>
          </p:spPr>
          <p:style>
            <a:lnRef idx="0">
              <a:scrgbClr r="0" g="0" b="0"/>
            </a:lnRef>
            <a:fillRef idx="0">
              <a:scrgbClr r="0" g="0" b="0"/>
            </a:fillRef>
            <a:effectRef idx="0">
              <a:scrgbClr r="0" g="0" b="0"/>
            </a:effectRef>
            <a:fontRef idx="minor"/>
          </p:style>
        </p:sp>
      </p:grpSp>
      <p:pic>
        <p:nvPicPr>
          <p:cNvPr id="10" name="Picture 9" descr="Text, logo&#10;&#10;Description automatically generated">
            <a:extLst>
              <a:ext uri="{FF2B5EF4-FFF2-40B4-BE49-F238E27FC236}">
                <a16:creationId xmlns:a16="http://schemas.microsoft.com/office/drawing/2014/main" id="{61EDD033-9AE9-1D45-9269-7DD4C38DCF85}"/>
              </a:ext>
            </a:extLst>
          </p:cNvPr>
          <p:cNvPicPr>
            <a:picLocks noChangeAspect="1"/>
          </p:cNvPicPr>
          <p:nvPr/>
        </p:nvPicPr>
        <p:blipFill>
          <a:blip r:embed="rId15"/>
          <a:stretch>
            <a:fillRect/>
          </a:stretch>
        </p:blipFill>
        <p:spPr>
          <a:xfrm>
            <a:off x="10236945" y="1231"/>
            <a:ext cx="1793982" cy="1076390"/>
          </a:xfrm>
          <a:prstGeom prst="rect">
            <a:avLst/>
          </a:prstGeom>
        </p:spPr>
      </p:pic>
    </p:spTree>
    <p:extLst>
      <p:ext uri="{BB962C8B-B14F-4D97-AF65-F5344CB8AC3E}">
        <p14:creationId xmlns:p14="http://schemas.microsoft.com/office/powerpoint/2010/main" val="246609438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1"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3" orient="horz" pos="550">
          <p15:clr>
            <a:srgbClr val="F26B43"/>
          </p15:clr>
        </p15:guide>
        <p15:guide id="4" orient="horz" pos="79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99662" y="26805"/>
            <a:ext cx="10058400" cy="821322"/>
          </a:xfrm>
          <a:prstGeom prst="rect">
            <a:avLst/>
          </a:prstGeom>
        </p:spPr>
        <p:txBody>
          <a:bodyPr vert="horz" lIns="91440" tIns="45720" rIns="91440" bIns="45720" rtlCol="0" anchor="b">
            <a:normAutofit/>
          </a:bodyPr>
          <a:lstStyle/>
          <a:p>
            <a:r>
              <a:rPr lang="zh-TW" altLang="en-US" dirty="0"/>
              <a:t>按一下以編輯母片標題樣式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197ACDD-2D5E-42E5-A526-A9670D539397}" type="datetime1">
              <a:rPr lang="en-US" altLang="zh-TW" smtClean="0"/>
              <a:t>9/14/23</a:t>
            </a:fld>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8F63A3B-78C7-47BE-AE5E-E10140E04643}" type="slidenum">
              <a:rPr lang="en-US" smtClean="0"/>
              <a:t>‹#›</a:t>
            </a:fld>
            <a:endParaRPr lang="en-US" dirty="0"/>
          </a:p>
        </p:txBody>
      </p:sp>
      <p:cxnSp>
        <p:nvCxnSpPr>
          <p:cNvPr id="10" name="Straight Connector 9"/>
          <p:cNvCxnSpPr>
            <a:cxnSpLocks/>
          </p:cNvCxnSpPr>
          <p:nvPr/>
        </p:nvCxnSpPr>
        <p:spPr>
          <a:xfrm>
            <a:off x="391102" y="883981"/>
            <a:ext cx="11800898"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Footer Placeholder 4"/>
          <p:cNvSpPr>
            <a:spLocks noGrp="1"/>
          </p:cNvSpPr>
          <p:nvPr userDrawn="1"/>
        </p:nvSpPr>
        <p:spPr>
          <a:xfrm>
            <a:off x="3880149" y="6446837"/>
            <a:ext cx="4822804"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err="1"/>
              <a:t>WeHelpInc</a:t>
            </a:r>
            <a:r>
              <a:rPr lang="en-US" altLang="zh-CN" sz="1200" dirty="0"/>
              <a:t> </a:t>
            </a:r>
            <a:r>
              <a:rPr lang="en-US" altLang="zh-CN" sz="1200" i="1" dirty="0" err="1"/>
              <a:t>ViaCava</a:t>
            </a:r>
            <a:r>
              <a:rPr lang="en-US" altLang="zh-CN" sz="1200" i="1" dirty="0"/>
              <a:t> 36, 7016 </a:t>
            </a:r>
            <a:r>
              <a:rPr lang="en-US" altLang="zh-CN" sz="1200" i="1" dirty="0" err="1"/>
              <a:t>Trin-Mulin</a:t>
            </a:r>
            <a:r>
              <a:rPr lang="en-US" altLang="zh-CN" sz="1200" i="1" dirty="0"/>
              <a:t>, +41795364055</a:t>
            </a:r>
            <a:r>
              <a:rPr lang="en-US" altLang="zh-CN" sz="1200" dirty="0"/>
              <a:t>, </a:t>
            </a:r>
            <a:r>
              <a:rPr lang="en-US" altLang="zh-CN" sz="1200" i="1" dirty="0"/>
              <a:t>Switzerland</a:t>
            </a:r>
            <a:endParaRPr lang="zh-CN" altLang="zh-CN" sz="1200" dirty="0"/>
          </a:p>
        </p:txBody>
      </p:sp>
    </p:spTree>
    <p:extLst>
      <p:ext uri="{BB962C8B-B14F-4D97-AF65-F5344CB8AC3E}">
        <p14:creationId xmlns:p14="http://schemas.microsoft.com/office/powerpoint/2010/main" val="1803943949"/>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8" r:id="rId5"/>
    <p:sldLayoutId id="2147483699" r:id="rId6"/>
    <p:sldLayoutId id="2147483700" r:id="rId7"/>
    <p:sldLayoutId id="2147483702" r:id="rId8"/>
    <p:sldLayoutId id="2147483704" r:id="rId9"/>
  </p:sldLayoutIdLst>
  <p:hf hdr="0" ftr="0" dt="0"/>
  <p:txStyles>
    <p:titleStyle>
      <a:lvl1pPr algn="l" defTabSz="914400" rtl="0" eaLnBrk="1" latinLnBrk="0" hangingPunct="1">
        <a:lnSpc>
          <a:spcPct val="85000"/>
        </a:lnSpc>
        <a:spcBef>
          <a:spcPct val="0"/>
        </a:spcBef>
        <a:buNone/>
        <a:defRPr sz="3200" kern="1200" spc="-50" baseline="0">
          <a:solidFill>
            <a:schemeClr val="tx1">
              <a:lumMod val="75000"/>
              <a:lumOff val="25000"/>
            </a:schemeClr>
          </a:solidFill>
          <a:latin typeface="Arial" panose="020B0604020202020204" pitchFamily="34" charset="0"/>
          <a:ea typeface="+mj-ea"/>
          <a:cs typeface="Arial" panose="020B0604020202020204" pitchFamily="34" charset="0"/>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C4A11FF-8189-314D-9E9A-938D2ADA017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2875C4-DC92-6849-81ED-8DB0E827C0D1}" type="datetimeFigureOut">
              <a:rPr lang="en-US" smtClean="0"/>
              <a:t>9/14/23</a:t>
            </a:fld>
            <a:endParaRPr lang="en-US"/>
          </a:p>
        </p:txBody>
      </p:sp>
      <p:sp>
        <p:nvSpPr>
          <p:cNvPr id="5" name="Footer Placeholder 4">
            <a:extLst>
              <a:ext uri="{FF2B5EF4-FFF2-40B4-BE49-F238E27FC236}">
                <a16:creationId xmlns:a16="http://schemas.microsoft.com/office/drawing/2014/main" id="{7428DA0B-8EB2-B84B-B2F2-58AFABD3265C}"/>
              </a:ext>
            </a:extLst>
          </p:cNvPr>
          <p:cNvSpPr>
            <a:spLocks noGrp="1"/>
          </p:cNvSpPr>
          <p:nvPr>
            <p:ph type="ftr" sz="quarter" idx="3"/>
          </p:nvPr>
        </p:nvSpPr>
        <p:spPr>
          <a:xfrm>
            <a:off x="4421374"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A70AF7-509C-4043-9C68-D848900E4FEF}"/>
              </a:ext>
            </a:extLst>
          </p:cNvPr>
          <p:cNvSpPr>
            <a:spLocks noGrp="1"/>
          </p:cNvSpPr>
          <p:nvPr>
            <p:ph type="sldNum" sz="quarter" idx="4"/>
          </p:nvPr>
        </p:nvSpPr>
        <p:spPr>
          <a:xfrm>
            <a:off x="9078437"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839E8A-5F06-4746-A82D-06C0E8D608E4}" type="slidenum">
              <a:rPr lang="en-US" smtClean="0"/>
              <a:t>‹#›</a:t>
            </a:fld>
            <a:endParaRPr lang="en-US"/>
          </a:p>
        </p:txBody>
      </p:sp>
      <p:pic>
        <p:nvPicPr>
          <p:cNvPr id="10" name="Picture 9" descr="Text, logo&#10;&#10;Description automatically generated">
            <a:extLst>
              <a:ext uri="{FF2B5EF4-FFF2-40B4-BE49-F238E27FC236}">
                <a16:creationId xmlns:a16="http://schemas.microsoft.com/office/drawing/2014/main" id="{7AA07F12-DFBF-ED49-A3D3-C0CA7194B95A}"/>
              </a:ext>
            </a:extLst>
          </p:cNvPr>
          <p:cNvPicPr>
            <a:picLocks noChangeAspect="1"/>
          </p:cNvPicPr>
          <p:nvPr/>
        </p:nvPicPr>
        <p:blipFill>
          <a:blip r:embed="rId6"/>
          <a:stretch>
            <a:fillRect/>
          </a:stretch>
        </p:blipFill>
        <p:spPr>
          <a:xfrm>
            <a:off x="7266052" y="1230"/>
            <a:ext cx="4764875" cy="2858927"/>
          </a:xfrm>
          <a:prstGeom prst="rect">
            <a:avLst/>
          </a:prstGeom>
        </p:spPr>
      </p:pic>
    </p:spTree>
    <p:extLst>
      <p:ext uri="{BB962C8B-B14F-4D97-AF65-F5344CB8AC3E}">
        <p14:creationId xmlns:p14="http://schemas.microsoft.com/office/powerpoint/2010/main" val="1673677914"/>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18.xml"/><Relationship Id="rId4" Type="http://schemas.openxmlformats.org/officeDocument/2006/relationships/image" Target="../media/image24.jpg"/></Relationships>
</file>

<file path=ppt/slides/_rels/slide1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xml"/><Relationship Id="rId1" Type="http://schemas.openxmlformats.org/officeDocument/2006/relationships/slideLayout" Target="../slideLayouts/slideLayout22.xml"/><Relationship Id="rId4" Type="http://schemas.openxmlformats.org/officeDocument/2006/relationships/image" Target="../media/image26.jpg"/></Relationships>
</file>

<file path=ppt/slides/_rels/slide1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12.xml"/><Relationship Id="rId1" Type="http://schemas.openxmlformats.org/officeDocument/2006/relationships/slideLayout" Target="../slideLayouts/slideLayout22.xml"/><Relationship Id="rId4" Type="http://schemas.openxmlformats.org/officeDocument/2006/relationships/image" Target="../media/image34.jpg"/></Relationships>
</file>

<file path=ppt/slides/_rels/slide28.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3.xml"/><Relationship Id="rId1" Type="http://schemas.openxmlformats.org/officeDocument/2006/relationships/slideLayout" Target="../slideLayouts/slideLayout22.xml"/><Relationship Id="rId5" Type="http://schemas.openxmlformats.org/officeDocument/2006/relationships/image" Target="../media/image37.jpg"/><Relationship Id="rId4" Type="http://schemas.openxmlformats.org/officeDocument/2006/relationships/image" Target="../media/image36.jpg"/></Relationships>
</file>

<file path=ppt/slides/_rels/slide29.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16.xml"/><Relationship Id="rId1" Type="http://schemas.openxmlformats.org/officeDocument/2006/relationships/slideLayout" Target="../slideLayouts/slideLayout22.xml"/><Relationship Id="rId4" Type="http://schemas.openxmlformats.org/officeDocument/2006/relationships/image" Target="../media/image41.jp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8.xml"/><Relationship Id="rId4" Type="http://schemas.openxmlformats.org/officeDocument/2006/relationships/image" Target="../media/image6.jpg"/></Relationships>
</file>

<file path=ppt/slides/_rels/slide40.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27.xml"/><Relationship Id="rId1" Type="http://schemas.openxmlformats.org/officeDocument/2006/relationships/slideLayout" Target="../slideLayouts/slideLayout22.xml"/><Relationship Id="rId5" Type="http://schemas.openxmlformats.org/officeDocument/2006/relationships/image" Target="../media/image51.jpg"/><Relationship Id="rId4" Type="http://schemas.openxmlformats.org/officeDocument/2006/relationships/image" Target="../media/image50.jpg"/></Relationships>
</file>

<file path=ppt/slides/_rels/slide43.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28.xml"/><Relationship Id="rId1" Type="http://schemas.openxmlformats.org/officeDocument/2006/relationships/slideLayout" Target="../slideLayouts/slideLayout22.xml"/><Relationship Id="rId4" Type="http://schemas.openxmlformats.org/officeDocument/2006/relationships/image" Target="../media/image53.jpg"/></Relationships>
</file>

<file path=ppt/slides/_rels/slide44.xml.rels><?xml version="1.0" encoding="UTF-8" standalone="yes"?>
<Relationships xmlns="http://schemas.openxmlformats.org/package/2006/relationships"><Relationship Id="rId3" Type="http://schemas.openxmlformats.org/officeDocument/2006/relationships/image" Target="../media/image54.jpg"/><Relationship Id="rId2" Type="http://schemas.openxmlformats.org/officeDocument/2006/relationships/notesSlide" Target="../notesSlides/notesSlide29.xml"/><Relationship Id="rId1" Type="http://schemas.openxmlformats.org/officeDocument/2006/relationships/slideLayout" Target="../slideLayouts/slideLayout22.xml"/><Relationship Id="rId4" Type="http://schemas.openxmlformats.org/officeDocument/2006/relationships/image" Target="../media/image55.jp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18.xml"/><Relationship Id="rId5" Type="http://schemas.openxmlformats.org/officeDocument/2006/relationships/image" Target="../media/image10.jp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18.xml"/><Relationship Id="rId4"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D615B-340A-1845-A5CD-4813A17BDF9A}"/>
              </a:ext>
            </a:extLst>
          </p:cNvPr>
          <p:cNvSpPr>
            <a:spLocks noGrp="1"/>
          </p:cNvSpPr>
          <p:nvPr>
            <p:ph type="ctrTitle" idx="4294967295"/>
          </p:nvPr>
        </p:nvSpPr>
        <p:spPr>
          <a:xfrm>
            <a:off x="584953" y="2087563"/>
            <a:ext cx="11222037" cy="3478212"/>
          </a:xfrm>
        </p:spPr>
        <p:txBody>
          <a:bodyPr anchor="t" anchorCtr="0">
            <a:normAutofit/>
          </a:bodyPr>
          <a:lstStyle/>
          <a:p>
            <a:pPr>
              <a:lnSpc>
                <a:spcPct val="100000"/>
              </a:lnSpc>
              <a:spcBef>
                <a:spcPts val="0"/>
              </a:spcBef>
            </a:pPr>
            <a:r>
              <a:rPr lang="en-US" b="1" dirty="0">
                <a:latin typeface="Arial Black" panose="020B0604020202020204" pitchFamily="34" charset="0"/>
                <a:cs typeface="Arial Black" panose="020B0604020202020204" pitchFamily="34" charset="0"/>
              </a:rPr>
              <a:t>Project:		IP Panel</a:t>
            </a:r>
            <a:br>
              <a:rPr lang="en-US" b="1" dirty="0">
                <a:latin typeface="Arial Black" panose="020B0604020202020204" pitchFamily="34" charset="0"/>
                <a:cs typeface="Arial Black" panose="020B0604020202020204" pitchFamily="34" charset="0"/>
              </a:rPr>
            </a:br>
            <a:r>
              <a:rPr lang="en-US" b="1" dirty="0">
                <a:latin typeface="Arial Black" panose="020B0604020202020204" pitchFamily="34" charset="0"/>
                <a:cs typeface="Arial Black" panose="020B0604020202020204" pitchFamily="34" charset="0"/>
              </a:rPr>
              <a:t>Report:		Instruction for molding IP Panel with 				</a:t>
            </a:r>
            <a:r>
              <a:rPr lang="en-US" b="1" dirty="0" err="1">
                <a:latin typeface="Arial Black" panose="020B0604020202020204" pitchFamily="34" charset="0"/>
                <a:cs typeface="Arial Black" panose="020B0604020202020204" pitchFamily="34" charset="0"/>
              </a:rPr>
              <a:t>Grilamid</a:t>
            </a:r>
            <a:r>
              <a:rPr lang="en-US" b="1" dirty="0">
                <a:latin typeface="Arial Black" panose="020B0604020202020204" pitchFamily="34" charset="0"/>
                <a:cs typeface="Arial Black" panose="020B0604020202020204" pitchFamily="34" charset="0"/>
              </a:rPr>
              <a:t> TR XE 4139 black (TR30)</a:t>
            </a:r>
            <a:br>
              <a:rPr lang="en-US" b="1" dirty="0">
                <a:latin typeface="Arial Black" panose="020B0604020202020204" pitchFamily="34" charset="0"/>
                <a:cs typeface="Arial Black" panose="020B0604020202020204" pitchFamily="34" charset="0"/>
              </a:rPr>
            </a:br>
            <a:r>
              <a:rPr lang="en-US" b="1" dirty="0">
                <a:latin typeface="Arial Black" panose="020B0604020202020204" pitchFamily="34" charset="0"/>
                <a:cs typeface="Arial Black" panose="020B0604020202020204" pitchFamily="34" charset="0"/>
              </a:rPr>
              <a:t>For:			EUTOP Polymers Industries</a:t>
            </a:r>
            <a:br>
              <a:rPr lang="en-US" b="1" dirty="0">
                <a:latin typeface="Arial Black" panose="020B0604020202020204" pitchFamily="34" charset="0"/>
                <a:cs typeface="Arial Black" panose="020B0604020202020204" pitchFamily="34" charset="0"/>
              </a:rPr>
            </a:br>
            <a:r>
              <a:rPr lang="en-US" b="1" dirty="0">
                <a:latin typeface="Arial Black" panose="020B0604020202020204" pitchFamily="34" charset="0"/>
                <a:cs typeface="Arial Black" panose="020B0604020202020204" pitchFamily="34" charset="0"/>
              </a:rPr>
              <a:t>Date:		20 May 2022</a:t>
            </a:r>
          </a:p>
        </p:txBody>
      </p:sp>
      <p:sp>
        <p:nvSpPr>
          <p:cNvPr id="4" name="TextBox 3">
            <a:extLst>
              <a:ext uri="{FF2B5EF4-FFF2-40B4-BE49-F238E27FC236}">
                <a16:creationId xmlns:a16="http://schemas.microsoft.com/office/drawing/2014/main" id="{A1397DE0-8C8B-874B-AAC9-94E166EA7B7E}"/>
              </a:ext>
            </a:extLst>
          </p:cNvPr>
          <p:cNvSpPr txBox="1"/>
          <p:nvPr/>
        </p:nvSpPr>
        <p:spPr>
          <a:xfrm>
            <a:off x="589513" y="217030"/>
            <a:ext cx="2829493" cy="1261884"/>
          </a:xfrm>
          <a:prstGeom prst="rect">
            <a:avLst/>
          </a:prstGeom>
          <a:noFill/>
        </p:spPr>
        <p:txBody>
          <a:bodyPr wrap="none" rtlCol="0">
            <a:spAutoFit/>
          </a:bodyPr>
          <a:lstStyle/>
          <a:p>
            <a:r>
              <a:rPr lang="en-US" sz="4800" b="1" dirty="0" err="1">
                <a:latin typeface="Eras Medium ITC" panose="020F0502020204030204" pitchFamily="34" charset="0"/>
                <a:cs typeface="Eras Medium ITC" panose="020F0502020204030204" pitchFamily="34" charset="0"/>
              </a:rPr>
              <a:t>WeHelpInc</a:t>
            </a:r>
            <a:endParaRPr lang="en-US" sz="4800" b="1" dirty="0">
              <a:latin typeface="Eras Medium ITC" panose="020F0502020204030204" pitchFamily="34" charset="0"/>
              <a:cs typeface="Eras Medium ITC" panose="020F0502020204030204" pitchFamily="34" charset="0"/>
            </a:endParaRPr>
          </a:p>
          <a:p>
            <a:r>
              <a:rPr lang="en-US" sz="2800" b="1" dirty="0">
                <a:latin typeface="Eras Medium ITC" panose="020F0502020204030204" pitchFamily="34" charset="0"/>
                <a:cs typeface="Eras Medium ITC" panose="020F0502020204030204" pitchFamily="34" charset="0"/>
              </a:rPr>
              <a:t>Colin Smith</a:t>
            </a:r>
          </a:p>
        </p:txBody>
      </p:sp>
      <p:sp>
        <p:nvSpPr>
          <p:cNvPr id="3" name="TextBox 2">
            <a:extLst>
              <a:ext uri="{FF2B5EF4-FFF2-40B4-BE49-F238E27FC236}">
                <a16:creationId xmlns:a16="http://schemas.microsoft.com/office/drawing/2014/main" id="{8A0CEB89-8AFB-C8FB-B621-D95A7DCEA934}"/>
              </a:ext>
            </a:extLst>
          </p:cNvPr>
          <p:cNvSpPr txBox="1"/>
          <p:nvPr/>
        </p:nvSpPr>
        <p:spPr>
          <a:xfrm>
            <a:off x="594578" y="4745254"/>
            <a:ext cx="11388874" cy="646331"/>
          </a:xfrm>
          <a:prstGeom prst="rect">
            <a:avLst/>
          </a:prstGeom>
          <a:noFill/>
        </p:spPr>
        <p:txBody>
          <a:bodyPr wrap="square" rtlCol="0">
            <a:spAutoFit/>
          </a:bodyPr>
          <a:lstStyle/>
          <a:p>
            <a:r>
              <a:rPr lang="en-US" dirty="0">
                <a:latin typeface="Century Gothic" panose="020B0502020202020204" pitchFamily="34" charset="0"/>
                <a:cs typeface="Arial" panose="020B0604020202020204" pitchFamily="34" charset="0"/>
              </a:rPr>
              <a:t>To prepare a systematic training of how to mold IP Panel with Grilamid TR XE4139 (TR30)</a:t>
            </a:r>
          </a:p>
          <a:p>
            <a:endParaRPr lang="en-GB" dirty="0"/>
          </a:p>
        </p:txBody>
      </p:sp>
      <p:pic>
        <p:nvPicPr>
          <p:cNvPr id="5" name="Picture 4">
            <a:extLst>
              <a:ext uri="{FF2B5EF4-FFF2-40B4-BE49-F238E27FC236}">
                <a16:creationId xmlns:a16="http://schemas.microsoft.com/office/drawing/2014/main" id="{E9148073-2AC5-EB0C-4066-56A2C3DB035E}"/>
              </a:ext>
            </a:extLst>
          </p:cNvPr>
          <p:cNvPicPr/>
          <p:nvPr/>
        </p:nvPicPr>
        <p:blipFill>
          <a:blip r:embed="rId2"/>
          <a:stretch>
            <a:fillRect/>
          </a:stretch>
        </p:blipFill>
        <p:spPr>
          <a:xfrm>
            <a:off x="3771265" y="0"/>
            <a:ext cx="1732720" cy="1548418"/>
          </a:xfrm>
          <a:prstGeom prst="rect">
            <a:avLst/>
          </a:prstGeom>
        </p:spPr>
      </p:pic>
    </p:spTree>
    <p:extLst>
      <p:ext uri="{BB962C8B-B14F-4D97-AF65-F5344CB8AC3E}">
        <p14:creationId xmlns:p14="http://schemas.microsoft.com/office/powerpoint/2010/main" val="1747362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CN" dirty="0"/>
              <a:t>Analysis: </a:t>
            </a:r>
            <a:r>
              <a:rPr lang="en-US" altLang="zh-CN" dirty="0" err="1"/>
              <a:t>Weldline</a:t>
            </a:r>
            <a:endParaRPr lang="zh-TW" altLang="en-US" dirty="0"/>
          </a:p>
        </p:txBody>
      </p:sp>
      <p:sp>
        <p:nvSpPr>
          <p:cNvPr id="4" name="投影片編號版面配置區 3"/>
          <p:cNvSpPr>
            <a:spLocks noGrp="1"/>
          </p:cNvSpPr>
          <p:nvPr>
            <p:ph type="sldNum" sz="quarter" idx="12"/>
          </p:nvPr>
        </p:nvSpPr>
        <p:spPr/>
        <p:txBody>
          <a:bodyPr/>
          <a:lstStyle/>
          <a:p>
            <a:fld id="{48F63A3B-78C7-47BE-AE5E-E10140E04643}" type="slidenum">
              <a:rPr lang="en-US" smtClean="0"/>
              <a:t>10</a:t>
            </a:fld>
            <a:endParaRPr lang="en-US" dirty="0"/>
          </a:p>
        </p:txBody>
      </p:sp>
      <p:sp>
        <p:nvSpPr>
          <p:cNvPr id="19" name="object 3"/>
          <p:cNvSpPr txBox="1"/>
          <p:nvPr/>
        </p:nvSpPr>
        <p:spPr>
          <a:xfrm>
            <a:off x="93980" y="933132"/>
            <a:ext cx="11204135" cy="1564531"/>
          </a:xfrm>
          <a:prstGeom prst="rect">
            <a:avLst/>
          </a:prstGeom>
        </p:spPr>
        <p:txBody>
          <a:bodyPr vert="horz" wrap="square" lIns="0" tIns="12700" rIns="0" bIns="0" rtlCol="0">
            <a:spAutoFit/>
          </a:bodyPr>
          <a:lstStyle/>
          <a:p>
            <a:pPr marL="358775" marR="290830" indent="-85725">
              <a:lnSpc>
                <a:spcPct val="100000"/>
              </a:lnSpc>
              <a:spcBef>
                <a:spcPts val="100"/>
              </a:spcBef>
              <a:buFont typeface="Wingdings" panose="05000000000000000000" pitchFamily="2" charset="2"/>
              <a:buChar char="Ø"/>
              <a:tabLst>
                <a:tab pos="623888" algn="l"/>
                <a:tab pos="809625" algn="l"/>
              </a:tabLst>
            </a:pPr>
            <a:r>
              <a:rPr lang="en-US" sz="2000" dirty="0">
                <a:latin typeface="Century Gothic" panose="020B0502020202020204" pitchFamily="34" charset="0"/>
                <a:cs typeface="Arial"/>
              </a:rPr>
              <a:t>	</a:t>
            </a:r>
            <a:r>
              <a:rPr sz="2000" dirty="0">
                <a:latin typeface="Century Gothic" panose="020B0502020202020204" pitchFamily="34" charset="0"/>
                <a:cs typeface="Arial"/>
              </a:rPr>
              <a:t>3</a:t>
            </a:r>
            <a:r>
              <a:rPr sz="2000" spc="15" dirty="0">
                <a:latin typeface="Century Gothic" panose="020B0502020202020204" pitchFamily="34" charset="0"/>
                <a:cs typeface="Arial"/>
              </a:rPr>
              <a:t> </a:t>
            </a:r>
            <a:r>
              <a:rPr sz="2000" spc="0" dirty="0">
                <a:latin typeface="Century Gothic" panose="020B0502020202020204" pitchFamily="34" charset="0"/>
                <a:cs typeface="Arial"/>
              </a:rPr>
              <a:t>holes</a:t>
            </a:r>
            <a:r>
              <a:rPr sz="2000" spc="-105" dirty="0">
                <a:latin typeface="Century Gothic" panose="020B0502020202020204" pitchFamily="34" charset="0"/>
                <a:cs typeface="Arial"/>
              </a:rPr>
              <a:t> </a:t>
            </a:r>
            <a:r>
              <a:rPr sz="2000" dirty="0">
                <a:latin typeface="Century Gothic" panose="020B0502020202020204" pitchFamily="34" charset="0"/>
                <a:cs typeface="Arial"/>
              </a:rPr>
              <a:t>on</a:t>
            </a:r>
            <a:r>
              <a:rPr sz="2000" spc="15" dirty="0">
                <a:latin typeface="Century Gothic" panose="020B0502020202020204" pitchFamily="34" charset="0"/>
                <a:cs typeface="Arial"/>
              </a:rPr>
              <a:t> </a:t>
            </a:r>
            <a:r>
              <a:rPr sz="2000" dirty="0">
                <a:latin typeface="Century Gothic" panose="020B0502020202020204" pitchFamily="34" charset="0"/>
                <a:cs typeface="Arial"/>
              </a:rPr>
              <a:t>the</a:t>
            </a:r>
            <a:r>
              <a:rPr sz="2000" spc="15" dirty="0">
                <a:latin typeface="Century Gothic" panose="020B0502020202020204" pitchFamily="34" charset="0"/>
                <a:cs typeface="Arial"/>
              </a:rPr>
              <a:t> </a:t>
            </a:r>
            <a:r>
              <a:rPr sz="2000" spc="-5" dirty="0">
                <a:latin typeface="Century Gothic" panose="020B0502020202020204" pitchFamily="34" charset="0"/>
                <a:cs typeface="Arial"/>
              </a:rPr>
              <a:t>part</a:t>
            </a:r>
            <a:r>
              <a:rPr sz="2000" spc="25" dirty="0">
                <a:latin typeface="Century Gothic" panose="020B0502020202020204" pitchFamily="34" charset="0"/>
                <a:cs typeface="Arial"/>
              </a:rPr>
              <a:t> </a:t>
            </a:r>
            <a:r>
              <a:rPr sz="2000" spc="0" dirty="0">
                <a:latin typeface="Century Gothic" panose="020B0502020202020204" pitchFamily="34" charset="0"/>
                <a:cs typeface="Arial"/>
              </a:rPr>
              <a:t>lead</a:t>
            </a:r>
            <a:r>
              <a:rPr sz="2000" spc="-55" dirty="0">
                <a:latin typeface="Century Gothic" panose="020B0502020202020204" pitchFamily="34" charset="0"/>
                <a:cs typeface="Arial"/>
              </a:rPr>
              <a:t> </a:t>
            </a:r>
            <a:r>
              <a:rPr sz="2000" dirty="0">
                <a:latin typeface="Century Gothic" panose="020B0502020202020204" pitchFamily="34" charset="0"/>
                <a:cs typeface="Arial"/>
              </a:rPr>
              <a:t>to</a:t>
            </a:r>
            <a:r>
              <a:rPr sz="2000" spc="-50" dirty="0">
                <a:latin typeface="Century Gothic" panose="020B0502020202020204" pitchFamily="34" charset="0"/>
                <a:cs typeface="Arial"/>
              </a:rPr>
              <a:t> </a:t>
            </a:r>
            <a:r>
              <a:rPr sz="2000" spc="15" dirty="0">
                <a:latin typeface="Century Gothic" panose="020B0502020202020204" pitchFamily="34" charset="0"/>
                <a:cs typeface="Arial"/>
              </a:rPr>
              <a:t>weld</a:t>
            </a:r>
            <a:r>
              <a:rPr sz="2000" spc="-55" dirty="0">
                <a:latin typeface="Century Gothic" panose="020B0502020202020204" pitchFamily="34" charset="0"/>
                <a:cs typeface="Arial"/>
              </a:rPr>
              <a:t> </a:t>
            </a:r>
            <a:r>
              <a:rPr sz="2000" spc="10" dirty="0">
                <a:latin typeface="Century Gothic" panose="020B0502020202020204" pitchFamily="34" charset="0"/>
                <a:cs typeface="Arial"/>
              </a:rPr>
              <a:t>line</a:t>
            </a:r>
            <a:r>
              <a:rPr sz="2000" spc="-55" dirty="0">
                <a:latin typeface="Century Gothic" panose="020B0502020202020204" pitchFamily="34" charset="0"/>
                <a:cs typeface="Arial"/>
              </a:rPr>
              <a:t> </a:t>
            </a:r>
            <a:r>
              <a:rPr sz="2000" spc="5" dirty="0">
                <a:latin typeface="Century Gothic" panose="020B0502020202020204" pitchFamily="34" charset="0"/>
                <a:cs typeface="Arial"/>
              </a:rPr>
              <a:t>defects,</a:t>
            </a:r>
            <a:r>
              <a:rPr sz="2000" spc="-140" dirty="0">
                <a:latin typeface="Century Gothic" panose="020B0502020202020204" pitchFamily="34" charset="0"/>
                <a:cs typeface="Arial"/>
              </a:rPr>
              <a:t> </a:t>
            </a:r>
            <a:r>
              <a:rPr sz="2000" spc="25" dirty="0">
                <a:latin typeface="Century Gothic" panose="020B0502020202020204" pitchFamily="34" charset="0"/>
                <a:cs typeface="Arial"/>
              </a:rPr>
              <a:t>which</a:t>
            </a:r>
            <a:r>
              <a:rPr sz="2000" spc="-140" dirty="0">
                <a:latin typeface="Century Gothic" panose="020B0502020202020204" pitchFamily="34" charset="0"/>
                <a:cs typeface="Arial"/>
              </a:rPr>
              <a:t> </a:t>
            </a:r>
            <a:r>
              <a:rPr sz="2000" spc="5" dirty="0">
                <a:latin typeface="Century Gothic" panose="020B0502020202020204" pitchFamily="34" charset="0"/>
                <a:cs typeface="Arial"/>
              </a:rPr>
              <a:t>were</a:t>
            </a:r>
            <a:r>
              <a:rPr sz="2000" spc="-55" dirty="0">
                <a:latin typeface="Century Gothic" panose="020B0502020202020204" pitchFamily="34" charset="0"/>
                <a:cs typeface="Arial"/>
              </a:rPr>
              <a:t> </a:t>
            </a:r>
            <a:r>
              <a:rPr sz="2000" spc="0" dirty="0">
                <a:latin typeface="Century Gothic" panose="020B0502020202020204" pitchFamily="34" charset="0"/>
                <a:cs typeface="Arial"/>
              </a:rPr>
              <a:t>supposed</a:t>
            </a:r>
            <a:r>
              <a:rPr sz="2000" spc="-140" dirty="0">
                <a:latin typeface="Century Gothic" panose="020B0502020202020204" pitchFamily="34" charset="0"/>
                <a:cs typeface="Arial"/>
              </a:rPr>
              <a:t> </a:t>
            </a:r>
            <a:r>
              <a:rPr sz="2000" dirty="0">
                <a:latin typeface="Century Gothic" panose="020B0502020202020204" pitchFamily="34" charset="0"/>
                <a:cs typeface="Arial"/>
              </a:rPr>
              <a:t>to</a:t>
            </a:r>
            <a:r>
              <a:rPr sz="2000" spc="25" dirty="0">
                <a:latin typeface="Century Gothic" panose="020B0502020202020204" pitchFamily="34" charset="0"/>
                <a:cs typeface="Arial"/>
              </a:rPr>
              <a:t> </a:t>
            </a:r>
            <a:r>
              <a:rPr sz="2000" dirty="0">
                <a:latin typeface="Century Gothic" panose="020B0502020202020204" pitchFamily="34" charset="0"/>
                <a:cs typeface="Arial"/>
              </a:rPr>
              <a:t>be  </a:t>
            </a:r>
            <a:r>
              <a:rPr sz="2000" spc="-20" dirty="0">
                <a:latin typeface="Century Gothic" panose="020B0502020202020204" pitchFamily="34" charset="0"/>
                <a:cs typeface="Arial"/>
              </a:rPr>
              <a:t>fixed </a:t>
            </a:r>
            <a:r>
              <a:rPr sz="2000" dirty="0">
                <a:latin typeface="Century Gothic" panose="020B0502020202020204" pitchFamily="34" charset="0"/>
                <a:cs typeface="Arial"/>
              </a:rPr>
              <a:t>by </a:t>
            </a:r>
            <a:r>
              <a:rPr lang="en-US" sz="2000" dirty="0">
                <a:latin typeface="Century Gothic" panose="020B0502020202020204" pitchFamily="34" charset="0"/>
                <a:cs typeface="Arial"/>
              </a:rPr>
              <a:t>	</a:t>
            </a:r>
            <a:r>
              <a:rPr sz="2000" spc="5" dirty="0">
                <a:latin typeface="Century Gothic" panose="020B0502020202020204" pitchFamily="34" charset="0"/>
                <a:cs typeface="Arial"/>
              </a:rPr>
              <a:t>using </a:t>
            </a:r>
            <a:r>
              <a:rPr sz="2000" spc="-5" dirty="0">
                <a:latin typeface="Century Gothic" panose="020B0502020202020204" pitchFamily="34" charset="0"/>
                <a:cs typeface="Arial"/>
              </a:rPr>
              <a:t>RHCM </a:t>
            </a:r>
            <a:r>
              <a:rPr sz="2000" dirty="0">
                <a:latin typeface="Century Gothic" panose="020B0502020202020204" pitchFamily="34" charset="0"/>
                <a:cs typeface="Arial"/>
              </a:rPr>
              <a:t>(Rapid Heat </a:t>
            </a:r>
            <a:r>
              <a:rPr sz="2000" spc="0" dirty="0">
                <a:latin typeface="Century Gothic" panose="020B0502020202020204" pitchFamily="34" charset="0"/>
                <a:cs typeface="Arial"/>
              </a:rPr>
              <a:t>Cycle </a:t>
            </a:r>
            <a:r>
              <a:rPr sz="2000" spc="5" dirty="0">
                <a:latin typeface="Century Gothic" panose="020B0502020202020204" pitchFamily="34" charset="0"/>
                <a:cs typeface="Arial"/>
              </a:rPr>
              <a:t>Molding</a:t>
            </a:r>
            <a:r>
              <a:rPr sz="2000" spc="-190" dirty="0">
                <a:latin typeface="Century Gothic" panose="020B0502020202020204" pitchFamily="34" charset="0"/>
                <a:cs typeface="Arial"/>
              </a:rPr>
              <a:t> </a:t>
            </a:r>
            <a:r>
              <a:rPr sz="2000" dirty="0">
                <a:latin typeface="Century Gothic" panose="020B0502020202020204" pitchFamily="34" charset="0"/>
                <a:cs typeface="Arial"/>
              </a:rPr>
              <a:t>)</a:t>
            </a:r>
            <a:endParaRPr lang="en-US" sz="2000" dirty="0">
              <a:latin typeface="Century Gothic" panose="020B0502020202020204" pitchFamily="34" charset="0"/>
              <a:cs typeface="Arial"/>
            </a:endParaRPr>
          </a:p>
          <a:p>
            <a:pPr marL="273050" marR="290830">
              <a:lnSpc>
                <a:spcPct val="100000"/>
              </a:lnSpc>
              <a:spcBef>
                <a:spcPts val="100"/>
              </a:spcBef>
              <a:tabLst>
                <a:tab pos="623888" algn="l"/>
                <a:tab pos="809625" algn="l"/>
              </a:tabLst>
            </a:pPr>
            <a:endParaRPr sz="2000" dirty="0">
              <a:latin typeface="Century Gothic" panose="020B0502020202020204" pitchFamily="34" charset="0"/>
              <a:cs typeface="Arial"/>
            </a:endParaRPr>
          </a:p>
          <a:p>
            <a:pPr marL="358775" marR="5080" indent="-85725">
              <a:lnSpc>
                <a:spcPct val="100000"/>
              </a:lnSpc>
              <a:spcBef>
                <a:spcPts val="10"/>
              </a:spcBef>
              <a:buFont typeface="Wingdings" panose="05000000000000000000" pitchFamily="2" charset="2"/>
              <a:buChar char="Ø"/>
              <a:tabLst>
                <a:tab pos="623888" algn="l"/>
                <a:tab pos="809625" algn="l"/>
              </a:tabLst>
            </a:pPr>
            <a:r>
              <a:rPr lang="en-US" sz="2000" spc="-5" dirty="0">
                <a:latin typeface="Century Gothic" panose="020B0502020202020204" pitchFamily="34" charset="0"/>
                <a:cs typeface="Arial"/>
              </a:rPr>
              <a:t>	</a:t>
            </a:r>
            <a:r>
              <a:rPr sz="2000" spc="-5" dirty="0">
                <a:latin typeface="Century Gothic" panose="020B0502020202020204" pitchFamily="34" charset="0"/>
                <a:cs typeface="Arial"/>
              </a:rPr>
              <a:t>Part</a:t>
            </a:r>
            <a:r>
              <a:rPr sz="2000" spc="25" dirty="0">
                <a:latin typeface="Century Gothic" panose="020B0502020202020204" pitchFamily="34" charset="0"/>
                <a:cs typeface="Arial"/>
              </a:rPr>
              <a:t> </a:t>
            </a:r>
            <a:r>
              <a:rPr sz="2000" spc="-10" dirty="0">
                <a:latin typeface="Century Gothic" panose="020B0502020202020204" pitchFamily="34" charset="0"/>
                <a:cs typeface="Arial"/>
              </a:rPr>
              <a:t>concave</a:t>
            </a:r>
            <a:r>
              <a:rPr sz="2000" spc="25" dirty="0">
                <a:latin typeface="Century Gothic" panose="020B0502020202020204" pitchFamily="34" charset="0"/>
                <a:cs typeface="Arial"/>
              </a:rPr>
              <a:t> </a:t>
            </a:r>
            <a:r>
              <a:rPr sz="2000" dirty="0">
                <a:latin typeface="Century Gothic" panose="020B0502020202020204" pitchFamily="34" charset="0"/>
                <a:cs typeface="Arial"/>
              </a:rPr>
              <a:t>on	tool </a:t>
            </a:r>
            <a:r>
              <a:rPr sz="2000" spc="-20" dirty="0">
                <a:latin typeface="Century Gothic" panose="020B0502020202020204" pitchFamily="34" charset="0"/>
                <a:cs typeface="Arial"/>
              </a:rPr>
              <a:t>fixed </a:t>
            </a:r>
            <a:r>
              <a:rPr sz="2000" spc="10" dirty="0">
                <a:latin typeface="Century Gothic" panose="020B0502020202020204" pitchFamily="34" charset="0"/>
                <a:cs typeface="Arial"/>
              </a:rPr>
              <a:t>side </a:t>
            </a:r>
            <a:r>
              <a:rPr sz="2000" dirty="0">
                <a:latin typeface="Century Gothic" panose="020B0502020202020204" pitchFamily="34" charset="0"/>
                <a:cs typeface="Arial"/>
              </a:rPr>
              <a:t>and </a:t>
            </a:r>
            <a:r>
              <a:rPr sz="2000" spc="5" dirty="0">
                <a:latin typeface="Century Gothic" panose="020B0502020202020204" pitchFamily="34" charset="0"/>
                <a:cs typeface="Arial"/>
              </a:rPr>
              <a:t>cooling </a:t>
            </a:r>
            <a:r>
              <a:rPr sz="2000" spc="0" dirty="0">
                <a:latin typeface="Century Gothic" panose="020B0502020202020204" pitchFamily="34" charset="0"/>
                <a:cs typeface="Arial"/>
              </a:rPr>
              <a:t>channels behind </a:t>
            </a:r>
            <a:r>
              <a:rPr sz="2000" spc="30" dirty="0">
                <a:latin typeface="Century Gothic" panose="020B0502020202020204" pitchFamily="34" charset="0"/>
                <a:cs typeface="Arial"/>
              </a:rPr>
              <a:t>limit</a:t>
            </a:r>
            <a:r>
              <a:rPr sz="2000" spc="-380" dirty="0">
                <a:latin typeface="Century Gothic" panose="020B0502020202020204" pitchFamily="34" charset="0"/>
                <a:cs typeface="Arial"/>
              </a:rPr>
              <a:t> </a:t>
            </a:r>
            <a:r>
              <a:rPr sz="2000" dirty="0">
                <a:latin typeface="Century Gothic" panose="020B0502020202020204" pitchFamily="34" charset="0"/>
                <a:cs typeface="Arial"/>
              </a:rPr>
              <a:t>the </a:t>
            </a:r>
            <a:r>
              <a:rPr sz="2000" spc="-10" dirty="0">
                <a:latin typeface="Century Gothic" panose="020B0502020202020204" pitchFamily="34" charset="0"/>
                <a:cs typeface="Arial"/>
              </a:rPr>
              <a:t>max.  </a:t>
            </a:r>
            <a:r>
              <a:rPr sz="2000" spc="0" dirty="0">
                <a:latin typeface="Century Gothic" panose="020B0502020202020204" pitchFamily="34" charset="0"/>
                <a:cs typeface="Arial"/>
              </a:rPr>
              <a:t>surface </a:t>
            </a:r>
            <a:r>
              <a:rPr lang="en-US" sz="2000" spc="0" dirty="0">
                <a:latin typeface="Century Gothic" panose="020B0502020202020204" pitchFamily="34" charset="0"/>
                <a:cs typeface="Arial"/>
              </a:rPr>
              <a:t>	</a:t>
            </a:r>
            <a:r>
              <a:rPr sz="2000" spc="10" dirty="0">
                <a:latin typeface="Century Gothic" panose="020B0502020202020204" pitchFamily="34" charset="0"/>
                <a:cs typeface="Arial"/>
              </a:rPr>
              <a:t>temp. </a:t>
            </a:r>
            <a:r>
              <a:rPr sz="2000" dirty="0">
                <a:latin typeface="Century Gothic" panose="020B0502020202020204" pitchFamily="34" charset="0"/>
                <a:cs typeface="Arial"/>
              </a:rPr>
              <a:t>by RHCM </a:t>
            </a:r>
            <a:r>
              <a:rPr sz="2000" spc="0" dirty="0">
                <a:latin typeface="Century Gothic" panose="020B0502020202020204" pitchFamily="34" charset="0"/>
                <a:cs typeface="Arial"/>
              </a:rPr>
              <a:t>steam</a:t>
            </a:r>
            <a:r>
              <a:rPr sz="2000" spc="-340" dirty="0">
                <a:latin typeface="Century Gothic" panose="020B0502020202020204" pitchFamily="34" charset="0"/>
                <a:cs typeface="Arial"/>
              </a:rPr>
              <a:t> </a:t>
            </a:r>
            <a:r>
              <a:rPr sz="2000" spc="0" dirty="0">
                <a:latin typeface="Century Gothic" panose="020B0502020202020204" pitchFamily="34" charset="0"/>
                <a:cs typeface="Arial"/>
              </a:rPr>
              <a:t>heating</a:t>
            </a:r>
            <a:endParaRPr sz="2000" dirty="0">
              <a:latin typeface="Century Gothic" panose="020B0502020202020204" pitchFamily="34" charset="0"/>
              <a:cs typeface="Arial"/>
            </a:endParaRPr>
          </a:p>
        </p:txBody>
      </p:sp>
      <p:sp>
        <p:nvSpPr>
          <p:cNvPr id="20" name="object 4"/>
          <p:cNvSpPr/>
          <p:nvPr/>
        </p:nvSpPr>
        <p:spPr>
          <a:xfrm>
            <a:off x="1475613" y="2852889"/>
            <a:ext cx="6901742" cy="3096387"/>
          </a:xfrm>
          <a:prstGeom prst="rect">
            <a:avLst/>
          </a:prstGeom>
          <a:blipFill>
            <a:blip r:embed="rId2" cstate="print"/>
            <a:stretch>
              <a:fillRect/>
            </a:stretch>
          </a:blipFill>
        </p:spPr>
        <p:txBody>
          <a:bodyPr wrap="square" lIns="0" tIns="0" rIns="0" bIns="0" rtlCol="0"/>
          <a:lstStyle/>
          <a:p>
            <a:endParaRPr>
              <a:latin typeface="Century Gothic" panose="020B0502020202020204" pitchFamily="34" charset="0"/>
            </a:endParaRPr>
          </a:p>
        </p:txBody>
      </p:sp>
      <p:sp>
        <p:nvSpPr>
          <p:cNvPr id="21" name="object 5"/>
          <p:cNvSpPr/>
          <p:nvPr/>
        </p:nvSpPr>
        <p:spPr>
          <a:xfrm>
            <a:off x="2123694" y="4509134"/>
            <a:ext cx="558362" cy="360045"/>
          </a:xfrm>
          <a:custGeom>
            <a:avLst/>
            <a:gdLst/>
            <a:ahLst/>
            <a:cxnLst/>
            <a:rect l="l" t="t" r="r" b="b"/>
            <a:pathLst>
              <a:path w="504189" h="360045">
                <a:moveTo>
                  <a:pt x="324104" y="0"/>
                </a:moveTo>
                <a:lnTo>
                  <a:pt x="324104" y="90042"/>
                </a:lnTo>
                <a:lnTo>
                  <a:pt x="0" y="90042"/>
                </a:lnTo>
                <a:lnTo>
                  <a:pt x="0" y="270001"/>
                </a:lnTo>
                <a:lnTo>
                  <a:pt x="324104" y="270001"/>
                </a:lnTo>
                <a:lnTo>
                  <a:pt x="324104" y="360044"/>
                </a:lnTo>
                <a:lnTo>
                  <a:pt x="504063" y="179958"/>
                </a:lnTo>
                <a:lnTo>
                  <a:pt x="324104" y="0"/>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22" name="object 6"/>
          <p:cNvSpPr/>
          <p:nvPr/>
        </p:nvSpPr>
        <p:spPr>
          <a:xfrm>
            <a:off x="2123694" y="4509134"/>
            <a:ext cx="558362" cy="360045"/>
          </a:xfrm>
          <a:custGeom>
            <a:avLst/>
            <a:gdLst/>
            <a:ahLst/>
            <a:cxnLst/>
            <a:rect l="l" t="t" r="r" b="b"/>
            <a:pathLst>
              <a:path w="504189" h="360045">
                <a:moveTo>
                  <a:pt x="324104" y="360044"/>
                </a:moveTo>
                <a:lnTo>
                  <a:pt x="324104" y="270001"/>
                </a:lnTo>
                <a:lnTo>
                  <a:pt x="0" y="270001"/>
                </a:lnTo>
                <a:lnTo>
                  <a:pt x="0" y="90042"/>
                </a:lnTo>
                <a:lnTo>
                  <a:pt x="324104" y="90042"/>
                </a:lnTo>
                <a:lnTo>
                  <a:pt x="324104" y="0"/>
                </a:lnTo>
                <a:lnTo>
                  <a:pt x="504063" y="179958"/>
                </a:lnTo>
                <a:lnTo>
                  <a:pt x="324104" y="360044"/>
                </a:lnTo>
                <a:close/>
              </a:path>
            </a:pathLst>
          </a:custGeom>
          <a:ln w="10170">
            <a:solidFill>
              <a:srgbClr val="FF0000"/>
            </a:solidFill>
          </a:ln>
        </p:spPr>
        <p:txBody>
          <a:bodyPr wrap="square" lIns="0" tIns="0" rIns="0" bIns="0" rtlCol="0"/>
          <a:lstStyle/>
          <a:p>
            <a:endParaRPr>
              <a:latin typeface="Century Gothic" panose="020B0502020202020204" pitchFamily="34" charset="0"/>
            </a:endParaRPr>
          </a:p>
        </p:txBody>
      </p:sp>
      <p:sp>
        <p:nvSpPr>
          <p:cNvPr id="23" name="object 7"/>
          <p:cNvSpPr txBox="1"/>
          <p:nvPr/>
        </p:nvSpPr>
        <p:spPr>
          <a:xfrm>
            <a:off x="547052" y="4899342"/>
            <a:ext cx="2287595" cy="296235"/>
          </a:xfrm>
          <a:prstGeom prst="rect">
            <a:avLst/>
          </a:prstGeom>
        </p:spPr>
        <p:txBody>
          <a:bodyPr vert="horz" wrap="square" lIns="0" tIns="11430" rIns="0" bIns="0" rtlCol="0">
            <a:spAutoFit/>
          </a:bodyPr>
          <a:lstStyle/>
          <a:p>
            <a:pPr marL="12700">
              <a:lnSpc>
                <a:spcPct val="100000"/>
              </a:lnSpc>
              <a:spcBef>
                <a:spcPts val="90"/>
              </a:spcBef>
            </a:pPr>
            <a:r>
              <a:rPr sz="1850" b="1" spc="-5" dirty="0">
                <a:latin typeface="Century Gothic" panose="020B0502020202020204" pitchFamily="34" charset="0"/>
                <a:cs typeface="Arial"/>
              </a:rPr>
              <a:t>Concave</a:t>
            </a:r>
            <a:r>
              <a:rPr sz="1850" b="1" spc="-185" dirty="0">
                <a:latin typeface="Century Gothic" panose="020B0502020202020204" pitchFamily="34" charset="0"/>
                <a:cs typeface="Arial"/>
              </a:rPr>
              <a:t> </a:t>
            </a:r>
            <a:r>
              <a:rPr sz="1850" b="1" spc="-10" dirty="0">
                <a:latin typeface="Century Gothic" panose="020B0502020202020204" pitchFamily="34" charset="0"/>
                <a:cs typeface="Arial"/>
              </a:rPr>
              <a:t>structure</a:t>
            </a:r>
            <a:endParaRPr sz="1850">
              <a:latin typeface="Century Gothic" panose="020B0502020202020204" pitchFamily="34" charset="0"/>
              <a:cs typeface="Arial"/>
            </a:endParaRPr>
          </a:p>
        </p:txBody>
      </p:sp>
    </p:spTree>
    <p:extLst>
      <p:ext uri="{BB962C8B-B14F-4D97-AF65-F5344CB8AC3E}">
        <p14:creationId xmlns:p14="http://schemas.microsoft.com/office/powerpoint/2010/main" val="1470828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CN" dirty="0"/>
              <a:t>Analysis: Cooling Channel Layout</a:t>
            </a:r>
            <a:endParaRPr lang="zh-TW" altLang="en-US" dirty="0"/>
          </a:p>
        </p:txBody>
      </p:sp>
      <p:sp>
        <p:nvSpPr>
          <p:cNvPr id="4" name="投影片編號版面配置區 3"/>
          <p:cNvSpPr>
            <a:spLocks noGrp="1"/>
          </p:cNvSpPr>
          <p:nvPr>
            <p:ph type="sldNum" sz="quarter" idx="12"/>
          </p:nvPr>
        </p:nvSpPr>
        <p:spPr/>
        <p:txBody>
          <a:bodyPr/>
          <a:lstStyle/>
          <a:p>
            <a:fld id="{48F63A3B-78C7-47BE-AE5E-E10140E04643}" type="slidenum">
              <a:rPr lang="en-US" smtClean="0"/>
              <a:t>11</a:t>
            </a:fld>
            <a:endParaRPr lang="en-US" dirty="0"/>
          </a:p>
        </p:txBody>
      </p:sp>
      <p:sp>
        <p:nvSpPr>
          <p:cNvPr id="25" name="object 3"/>
          <p:cNvSpPr/>
          <p:nvPr/>
        </p:nvSpPr>
        <p:spPr>
          <a:xfrm>
            <a:off x="1710055" y="1931676"/>
            <a:ext cx="6473423" cy="4191696"/>
          </a:xfrm>
          <a:prstGeom prst="rect">
            <a:avLst/>
          </a:prstGeom>
          <a:blipFill>
            <a:blip r:embed="rId2" cstate="print"/>
            <a:stretch>
              <a:fillRect/>
            </a:stretch>
          </a:blipFill>
        </p:spPr>
        <p:txBody>
          <a:bodyPr wrap="square" lIns="0" tIns="0" rIns="0" bIns="0" rtlCol="0"/>
          <a:lstStyle/>
          <a:p>
            <a:endParaRPr/>
          </a:p>
        </p:txBody>
      </p:sp>
      <p:sp>
        <p:nvSpPr>
          <p:cNvPr id="26" name="object 4"/>
          <p:cNvSpPr txBox="1"/>
          <p:nvPr/>
        </p:nvSpPr>
        <p:spPr>
          <a:xfrm>
            <a:off x="7839161" y="1986245"/>
            <a:ext cx="2611248" cy="575799"/>
          </a:xfrm>
          <a:prstGeom prst="rect">
            <a:avLst/>
          </a:prstGeom>
        </p:spPr>
        <p:txBody>
          <a:bodyPr vert="horz" wrap="square" lIns="0" tIns="11430" rIns="0" bIns="0" rtlCol="0">
            <a:spAutoFit/>
          </a:bodyPr>
          <a:lstStyle/>
          <a:p>
            <a:pPr marL="12700">
              <a:lnSpc>
                <a:spcPts val="2190"/>
              </a:lnSpc>
              <a:spcBef>
                <a:spcPts val="90"/>
              </a:spcBef>
            </a:pPr>
            <a:r>
              <a:rPr sz="1850" spc="10" dirty="0">
                <a:latin typeface="Century Gothic" panose="020B0502020202020204" pitchFamily="34" charset="0"/>
                <a:cs typeface="Arial"/>
              </a:rPr>
              <a:t>RHCM</a:t>
            </a:r>
            <a:endParaRPr sz="1850" dirty="0">
              <a:latin typeface="Century Gothic" panose="020B0502020202020204" pitchFamily="34" charset="0"/>
              <a:cs typeface="Arial"/>
            </a:endParaRPr>
          </a:p>
          <a:p>
            <a:pPr marL="12700">
              <a:lnSpc>
                <a:spcPts val="2190"/>
              </a:lnSpc>
            </a:pPr>
            <a:r>
              <a:rPr sz="1850" spc="-15" dirty="0">
                <a:latin typeface="Century Gothic" panose="020B0502020202020204" pitchFamily="34" charset="0"/>
                <a:cs typeface="Arial"/>
              </a:rPr>
              <a:t>Steam </a:t>
            </a:r>
            <a:r>
              <a:rPr sz="1850" spc="-25" dirty="0">
                <a:latin typeface="Century Gothic" panose="020B0502020202020204" pitchFamily="34" charset="0"/>
                <a:cs typeface="Arial"/>
              </a:rPr>
              <a:t>channel</a:t>
            </a:r>
            <a:r>
              <a:rPr sz="1850" spc="-220" dirty="0">
                <a:latin typeface="Century Gothic" panose="020B0502020202020204" pitchFamily="34" charset="0"/>
                <a:cs typeface="Arial"/>
              </a:rPr>
              <a:t> </a:t>
            </a:r>
            <a:r>
              <a:rPr sz="1850" spc="-5" dirty="0">
                <a:latin typeface="Century Gothic" panose="020B0502020202020204" pitchFamily="34" charset="0"/>
                <a:cs typeface="Arial"/>
              </a:rPr>
              <a:t>1</a:t>
            </a:r>
            <a:endParaRPr sz="1850" dirty="0">
              <a:latin typeface="Century Gothic" panose="020B0502020202020204" pitchFamily="34" charset="0"/>
              <a:cs typeface="Arial"/>
            </a:endParaRPr>
          </a:p>
        </p:txBody>
      </p:sp>
      <p:sp>
        <p:nvSpPr>
          <p:cNvPr id="27" name="object 5"/>
          <p:cNvSpPr txBox="1"/>
          <p:nvPr/>
        </p:nvSpPr>
        <p:spPr>
          <a:xfrm>
            <a:off x="8340373" y="3042602"/>
            <a:ext cx="2699971" cy="575799"/>
          </a:xfrm>
          <a:prstGeom prst="rect">
            <a:avLst/>
          </a:prstGeom>
        </p:spPr>
        <p:txBody>
          <a:bodyPr vert="horz" wrap="square" lIns="0" tIns="11430" rIns="0" bIns="0" rtlCol="0">
            <a:spAutoFit/>
          </a:bodyPr>
          <a:lstStyle/>
          <a:p>
            <a:pPr marL="12700">
              <a:lnSpc>
                <a:spcPts val="2195"/>
              </a:lnSpc>
              <a:spcBef>
                <a:spcPts val="90"/>
              </a:spcBef>
            </a:pPr>
            <a:r>
              <a:rPr sz="1850" spc="10" dirty="0">
                <a:latin typeface="Century Gothic" panose="020B0502020202020204" pitchFamily="34" charset="0"/>
                <a:cs typeface="Arial"/>
              </a:rPr>
              <a:t>RHCM</a:t>
            </a:r>
            <a:endParaRPr sz="1850" dirty="0">
              <a:latin typeface="Century Gothic" panose="020B0502020202020204" pitchFamily="34" charset="0"/>
              <a:cs typeface="Arial"/>
            </a:endParaRPr>
          </a:p>
          <a:p>
            <a:pPr marL="12700">
              <a:lnSpc>
                <a:spcPts val="2195"/>
              </a:lnSpc>
            </a:pPr>
            <a:r>
              <a:rPr sz="1850" spc="-20" dirty="0">
                <a:latin typeface="Century Gothic" panose="020B0502020202020204" pitchFamily="34" charset="0"/>
                <a:cs typeface="Arial"/>
              </a:rPr>
              <a:t>Steam </a:t>
            </a:r>
            <a:r>
              <a:rPr sz="1850" spc="-30" dirty="0">
                <a:latin typeface="Century Gothic" panose="020B0502020202020204" pitchFamily="34" charset="0"/>
                <a:cs typeface="Arial"/>
              </a:rPr>
              <a:t>channel</a:t>
            </a:r>
            <a:r>
              <a:rPr sz="1850" spc="-180" dirty="0">
                <a:latin typeface="Century Gothic" panose="020B0502020202020204" pitchFamily="34" charset="0"/>
                <a:cs typeface="Arial"/>
              </a:rPr>
              <a:t> </a:t>
            </a:r>
            <a:r>
              <a:rPr sz="1850" spc="-5" dirty="0">
                <a:latin typeface="Century Gothic" panose="020B0502020202020204" pitchFamily="34" charset="0"/>
                <a:cs typeface="Arial"/>
              </a:rPr>
              <a:t>2</a:t>
            </a:r>
            <a:endParaRPr sz="1850" dirty="0">
              <a:latin typeface="Century Gothic" panose="020B0502020202020204" pitchFamily="34" charset="0"/>
              <a:cs typeface="Arial"/>
            </a:endParaRPr>
          </a:p>
        </p:txBody>
      </p:sp>
      <p:sp>
        <p:nvSpPr>
          <p:cNvPr id="28" name="object 6"/>
          <p:cNvSpPr txBox="1"/>
          <p:nvPr/>
        </p:nvSpPr>
        <p:spPr>
          <a:xfrm>
            <a:off x="294005" y="3451725"/>
            <a:ext cx="1416050" cy="873957"/>
          </a:xfrm>
          <a:prstGeom prst="rect">
            <a:avLst/>
          </a:prstGeom>
        </p:spPr>
        <p:txBody>
          <a:bodyPr vert="horz" wrap="square" lIns="0" tIns="27305" rIns="0" bIns="0" rtlCol="0">
            <a:spAutoFit/>
          </a:bodyPr>
          <a:lstStyle/>
          <a:p>
            <a:pPr marL="12700" marR="5080">
              <a:lnSpc>
                <a:spcPts val="2160"/>
              </a:lnSpc>
              <a:spcBef>
                <a:spcPts val="215"/>
              </a:spcBef>
            </a:pPr>
            <a:r>
              <a:rPr sz="1850" spc="-25" dirty="0">
                <a:latin typeface="Century Gothic" panose="020B0502020202020204" pitchFamily="34" charset="0"/>
                <a:cs typeface="Arial"/>
              </a:rPr>
              <a:t>Cooling</a:t>
            </a:r>
            <a:r>
              <a:rPr sz="1850" spc="-140" dirty="0">
                <a:latin typeface="Century Gothic" panose="020B0502020202020204" pitchFamily="34" charset="0"/>
                <a:cs typeface="Arial"/>
              </a:rPr>
              <a:t> </a:t>
            </a:r>
            <a:r>
              <a:rPr sz="1850" spc="-35" dirty="0">
                <a:latin typeface="Century Gothic" panose="020B0502020202020204" pitchFamily="34" charset="0"/>
                <a:cs typeface="Arial"/>
              </a:rPr>
              <a:t>water  </a:t>
            </a:r>
            <a:r>
              <a:rPr sz="1850" spc="-25" dirty="0">
                <a:latin typeface="Century Gothic" panose="020B0502020202020204" pitchFamily="34" charset="0"/>
                <a:cs typeface="Arial"/>
              </a:rPr>
              <a:t>channel</a:t>
            </a:r>
            <a:r>
              <a:rPr sz="1850" spc="-60" dirty="0">
                <a:latin typeface="Century Gothic" panose="020B0502020202020204" pitchFamily="34" charset="0"/>
                <a:cs typeface="Arial"/>
              </a:rPr>
              <a:t> </a:t>
            </a:r>
            <a:r>
              <a:rPr sz="1850" spc="-5" dirty="0">
                <a:latin typeface="Century Gothic" panose="020B0502020202020204" pitchFamily="34" charset="0"/>
                <a:cs typeface="Arial"/>
              </a:rPr>
              <a:t>1</a:t>
            </a:r>
            <a:endParaRPr sz="1850" dirty="0">
              <a:latin typeface="Century Gothic" panose="020B0502020202020204" pitchFamily="34" charset="0"/>
              <a:cs typeface="Arial"/>
            </a:endParaRPr>
          </a:p>
        </p:txBody>
      </p:sp>
      <p:sp>
        <p:nvSpPr>
          <p:cNvPr id="29" name="object 7"/>
          <p:cNvSpPr txBox="1"/>
          <p:nvPr/>
        </p:nvSpPr>
        <p:spPr>
          <a:xfrm>
            <a:off x="294005" y="5043445"/>
            <a:ext cx="1416050" cy="873957"/>
          </a:xfrm>
          <a:prstGeom prst="rect">
            <a:avLst/>
          </a:prstGeom>
        </p:spPr>
        <p:txBody>
          <a:bodyPr vert="horz" wrap="square" lIns="0" tIns="27305" rIns="0" bIns="0" rtlCol="0">
            <a:spAutoFit/>
          </a:bodyPr>
          <a:lstStyle/>
          <a:p>
            <a:pPr marL="12700" marR="5080">
              <a:lnSpc>
                <a:spcPts val="2160"/>
              </a:lnSpc>
              <a:spcBef>
                <a:spcPts val="215"/>
              </a:spcBef>
            </a:pPr>
            <a:r>
              <a:rPr sz="1850" spc="-25" dirty="0">
                <a:latin typeface="Century Gothic" panose="020B0502020202020204" pitchFamily="34" charset="0"/>
                <a:cs typeface="Arial"/>
              </a:rPr>
              <a:t>Cooling</a:t>
            </a:r>
            <a:r>
              <a:rPr sz="1850" spc="-140" dirty="0">
                <a:latin typeface="Century Gothic" panose="020B0502020202020204" pitchFamily="34" charset="0"/>
                <a:cs typeface="Arial"/>
              </a:rPr>
              <a:t> </a:t>
            </a:r>
            <a:r>
              <a:rPr sz="1850" spc="-35" dirty="0">
                <a:latin typeface="Century Gothic" panose="020B0502020202020204" pitchFamily="34" charset="0"/>
                <a:cs typeface="Arial"/>
              </a:rPr>
              <a:t>water  </a:t>
            </a:r>
            <a:r>
              <a:rPr sz="1850" spc="-25" dirty="0">
                <a:latin typeface="Century Gothic" panose="020B0502020202020204" pitchFamily="34" charset="0"/>
                <a:cs typeface="Arial"/>
              </a:rPr>
              <a:t>channel</a:t>
            </a:r>
            <a:r>
              <a:rPr sz="1850" spc="-60" dirty="0">
                <a:latin typeface="Century Gothic" panose="020B0502020202020204" pitchFamily="34" charset="0"/>
                <a:cs typeface="Arial"/>
              </a:rPr>
              <a:t> </a:t>
            </a:r>
            <a:r>
              <a:rPr sz="1850" spc="-5" dirty="0">
                <a:latin typeface="Century Gothic" panose="020B0502020202020204" pitchFamily="34" charset="0"/>
                <a:cs typeface="Arial"/>
              </a:rPr>
              <a:t>2</a:t>
            </a:r>
            <a:endParaRPr sz="1850" dirty="0">
              <a:latin typeface="Century Gothic" panose="020B0502020202020204" pitchFamily="34" charset="0"/>
              <a:cs typeface="Arial"/>
            </a:endParaRPr>
          </a:p>
        </p:txBody>
      </p:sp>
      <p:sp>
        <p:nvSpPr>
          <p:cNvPr id="30" name="object 8"/>
          <p:cNvSpPr txBox="1"/>
          <p:nvPr/>
        </p:nvSpPr>
        <p:spPr>
          <a:xfrm>
            <a:off x="93979" y="933132"/>
            <a:ext cx="11995443" cy="936154"/>
          </a:xfrm>
          <a:prstGeom prst="rect">
            <a:avLst/>
          </a:prstGeom>
        </p:spPr>
        <p:txBody>
          <a:bodyPr vert="horz" wrap="square" lIns="0" tIns="12700" rIns="0" bIns="0" rtlCol="0">
            <a:spAutoFit/>
          </a:bodyPr>
          <a:lstStyle/>
          <a:p>
            <a:pPr marL="358775" marR="5080" indent="-346075">
              <a:lnSpc>
                <a:spcPct val="100000"/>
              </a:lnSpc>
              <a:spcBef>
                <a:spcPts val="100"/>
              </a:spcBef>
              <a:buFont typeface="Wingdings"/>
              <a:buChar char=""/>
              <a:tabLst>
                <a:tab pos="358140" algn="l"/>
                <a:tab pos="358775" algn="l"/>
                <a:tab pos="1599565" algn="l"/>
              </a:tabLst>
            </a:pPr>
            <a:r>
              <a:rPr sz="2000" spc="-10" dirty="0">
                <a:latin typeface="Century Gothic" panose="020B0502020202020204" pitchFamily="34" charset="0"/>
                <a:cs typeface="Arial"/>
              </a:rPr>
              <a:t>For</a:t>
            </a:r>
            <a:r>
              <a:rPr sz="2000" spc="-5" dirty="0">
                <a:latin typeface="Century Gothic" panose="020B0502020202020204" pitchFamily="34" charset="0"/>
                <a:cs typeface="Arial"/>
              </a:rPr>
              <a:t> </a:t>
            </a:r>
            <a:r>
              <a:rPr sz="2000" spc="15" dirty="0">
                <a:latin typeface="Century Gothic" panose="020B0502020202020204" pitchFamily="34" charset="0"/>
                <a:cs typeface="Arial"/>
              </a:rPr>
              <a:t>welds</a:t>
            </a:r>
            <a:r>
              <a:rPr sz="2000" spc="-100" dirty="0">
                <a:latin typeface="Century Gothic" panose="020B0502020202020204" pitchFamily="34" charset="0"/>
                <a:cs typeface="Arial"/>
              </a:rPr>
              <a:t> </a:t>
            </a:r>
            <a:r>
              <a:rPr sz="2000" spc="10" dirty="0">
                <a:latin typeface="Century Gothic" panose="020B0502020202020204" pitchFamily="34" charset="0"/>
                <a:cs typeface="Arial"/>
              </a:rPr>
              <a:t>line</a:t>
            </a:r>
            <a:r>
              <a:rPr sz="2000" spc="-55" dirty="0">
                <a:latin typeface="Century Gothic" panose="020B0502020202020204" pitchFamily="34" charset="0"/>
                <a:cs typeface="Arial"/>
              </a:rPr>
              <a:t> </a:t>
            </a:r>
            <a:r>
              <a:rPr sz="2000" dirty="0">
                <a:latin typeface="Century Gothic" panose="020B0502020202020204" pitchFamily="34" charset="0"/>
                <a:cs typeface="Arial"/>
              </a:rPr>
              <a:t>on</a:t>
            </a:r>
            <a:r>
              <a:rPr sz="2000" spc="25" dirty="0">
                <a:latin typeface="Century Gothic" panose="020B0502020202020204" pitchFamily="34" charset="0"/>
                <a:cs typeface="Arial"/>
              </a:rPr>
              <a:t> </a:t>
            </a:r>
            <a:r>
              <a:rPr sz="2000" spc="5" dirty="0">
                <a:latin typeface="Century Gothic" panose="020B0502020202020204" pitchFamily="34" charset="0"/>
                <a:cs typeface="Arial"/>
              </a:rPr>
              <a:t>position</a:t>
            </a:r>
            <a:r>
              <a:rPr sz="2000" spc="-135" dirty="0">
                <a:latin typeface="Century Gothic" panose="020B0502020202020204" pitchFamily="34" charset="0"/>
                <a:cs typeface="Arial"/>
              </a:rPr>
              <a:t> </a:t>
            </a:r>
            <a:r>
              <a:rPr sz="2000" dirty="0">
                <a:latin typeface="Century Gothic" panose="020B0502020202020204" pitchFamily="34" charset="0"/>
                <a:cs typeface="Arial"/>
              </a:rPr>
              <a:t>1</a:t>
            </a:r>
            <a:r>
              <a:rPr sz="2000" spc="25" dirty="0">
                <a:latin typeface="Century Gothic" panose="020B0502020202020204" pitchFamily="34" charset="0"/>
                <a:cs typeface="Arial"/>
              </a:rPr>
              <a:t> </a:t>
            </a:r>
            <a:r>
              <a:rPr sz="2000" dirty="0">
                <a:latin typeface="Century Gothic" panose="020B0502020202020204" pitchFamily="34" charset="0"/>
                <a:cs typeface="Arial"/>
              </a:rPr>
              <a:t>and</a:t>
            </a:r>
            <a:r>
              <a:rPr sz="2000" spc="-55" dirty="0">
                <a:latin typeface="Century Gothic" panose="020B0502020202020204" pitchFamily="34" charset="0"/>
                <a:cs typeface="Arial"/>
              </a:rPr>
              <a:t> </a:t>
            </a:r>
            <a:r>
              <a:rPr sz="2000" dirty="0">
                <a:latin typeface="Century Gothic" panose="020B0502020202020204" pitchFamily="34" charset="0"/>
                <a:cs typeface="Arial"/>
              </a:rPr>
              <a:t>2,</a:t>
            </a:r>
            <a:r>
              <a:rPr sz="2000" spc="25" dirty="0">
                <a:latin typeface="Century Gothic" panose="020B0502020202020204" pitchFamily="34" charset="0"/>
                <a:cs typeface="Arial"/>
              </a:rPr>
              <a:t> </a:t>
            </a:r>
            <a:r>
              <a:rPr sz="2000" dirty="0">
                <a:latin typeface="Century Gothic" panose="020B0502020202020204" pitchFamily="34" charset="0"/>
                <a:cs typeface="Arial"/>
              </a:rPr>
              <a:t>both</a:t>
            </a:r>
            <a:r>
              <a:rPr sz="2000" spc="25" dirty="0">
                <a:latin typeface="Century Gothic" panose="020B0502020202020204" pitchFamily="34" charset="0"/>
                <a:cs typeface="Arial"/>
              </a:rPr>
              <a:t> </a:t>
            </a:r>
            <a:r>
              <a:rPr sz="2000" spc="5" dirty="0">
                <a:latin typeface="Century Gothic" panose="020B0502020202020204" pitchFamily="34" charset="0"/>
                <a:cs typeface="Arial"/>
              </a:rPr>
              <a:t>cooling</a:t>
            </a:r>
            <a:r>
              <a:rPr sz="2000" spc="-135" dirty="0">
                <a:latin typeface="Century Gothic" panose="020B0502020202020204" pitchFamily="34" charset="0"/>
                <a:cs typeface="Arial"/>
              </a:rPr>
              <a:t> </a:t>
            </a:r>
            <a:r>
              <a:rPr sz="2000" spc="10" dirty="0">
                <a:latin typeface="Century Gothic" panose="020B0502020202020204" pitchFamily="34" charset="0"/>
                <a:cs typeface="Arial"/>
              </a:rPr>
              <a:t>water</a:t>
            </a:r>
            <a:r>
              <a:rPr sz="2000" spc="-85" dirty="0">
                <a:latin typeface="Century Gothic" panose="020B0502020202020204" pitchFamily="34" charset="0"/>
                <a:cs typeface="Arial"/>
              </a:rPr>
              <a:t> </a:t>
            </a:r>
            <a:r>
              <a:rPr sz="2000" dirty="0">
                <a:latin typeface="Century Gothic" panose="020B0502020202020204" pitchFamily="34" charset="0"/>
                <a:cs typeface="Arial"/>
              </a:rPr>
              <a:t>and</a:t>
            </a:r>
            <a:r>
              <a:rPr sz="2000" spc="-55" dirty="0">
                <a:latin typeface="Century Gothic" panose="020B0502020202020204" pitchFamily="34" charset="0"/>
                <a:cs typeface="Arial"/>
              </a:rPr>
              <a:t> </a:t>
            </a:r>
            <a:r>
              <a:rPr sz="2000" spc="0" dirty="0">
                <a:latin typeface="Century Gothic" panose="020B0502020202020204" pitchFamily="34" charset="0"/>
                <a:cs typeface="Arial"/>
              </a:rPr>
              <a:t>steam</a:t>
            </a:r>
            <a:r>
              <a:rPr sz="2000" spc="-50" dirty="0">
                <a:latin typeface="Century Gothic" panose="020B0502020202020204" pitchFamily="34" charset="0"/>
                <a:cs typeface="Arial"/>
              </a:rPr>
              <a:t> </a:t>
            </a:r>
            <a:r>
              <a:rPr sz="2000" spc="0" dirty="0">
                <a:latin typeface="Century Gothic" panose="020B0502020202020204" pitchFamily="34" charset="0"/>
                <a:cs typeface="Arial"/>
              </a:rPr>
              <a:t>channels  </a:t>
            </a:r>
            <a:r>
              <a:rPr sz="2000" spc="5" dirty="0">
                <a:latin typeface="Century Gothic" panose="020B0502020202020204" pitchFamily="34" charset="0"/>
                <a:cs typeface="Arial"/>
              </a:rPr>
              <a:t>can </a:t>
            </a:r>
            <a:r>
              <a:rPr sz="2000" dirty="0">
                <a:latin typeface="Century Gothic" panose="020B0502020202020204" pitchFamily="34" charset="0"/>
                <a:cs typeface="Arial"/>
              </a:rPr>
              <a:t>be found at </a:t>
            </a:r>
            <a:r>
              <a:rPr sz="2000" spc="-5" dirty="0">
                <a:latin typeface="Century Gothic" panose="020B0502020202020204" pitchFamily="34" charset="0"/>
                <a:cs typeface="Arial"/>
              </a:rPr>
              <a:t>nearby area. </a:t>
            </a:r>
            <a:r>
              <a:rPr sz="2000" dirty="0">
                <a:latin typeface="Century Gothic" panose="020B0502020202020204" pitchFamily="34" charset="0"/>
                <a:cs typeface="Arial"/>
              </a:rPr>
              <a:t>Increasing </a:t>
            </a:r>
            <a:r>
              <a:rPr sz="2000" spc="-5" dirty="0">
                <a:latin typeface="Century Gothic" panose="020B0502020202020204" pitchFamily="34" charset="0"/>
                <a:cs typeface="Arial"/>
              </a:rPr>
              <a:t>RHCM </a:t>
            </a:r>
            <a:r>
              <a:rPr sz="2000" spc="0" dirty="0">
                <a:latin typeface="Century Gothic" panose="020B0502020202020204" pitchFamily="34" charset="0"/>
                <a:cs typeface="Arial"/>
              </a:rPr>
              <a:t>steam heating </a:t>
            </a:r>
            <a:r>
              <a:rPr sz="2000" spc="25" dirty="0">
                <a:latin typeface="Century Gothic" panose="020B0502020202020204" pitchFamily="34" charset="0"/>
                <a:cs typeface="Arial"/>
              </a:rPr>
              <a:t>time </a:t>
            </a:r>
            <a:r>
              <a:rPr sz="2000" dirty="0">
                <a:latin typeface="Century Gothic" panose="020B0502020202020204" pitchFamily="34" charset="0"/>
                <a:cs typeface="Arial"/>
              </a:rPr>
              <a:t>to  </a:t>
            </a:r>
            <a:r>
              <a:rPr sz="2000" spc="-10" dirty="0">
                <a:latin typeface="Century Gothic" panose="020B0502020202020204" pitchFamily="34" charset="0"/>
                <a:cs typeface="Arial"/>
              </a:rPr>
              <a:t>achieve </a:t>
            </a:r>
            <a:r>
              <a:rPr sz="2000" spc="0" dirty="0">
                <a:latin typeface="Century Gothic" panose="020B0502020202020204" pitchFamily="34" charset="0"/>
                <a:cs typeface="Arial"/>
              </a:rPr>
              <a:t>higher surface </a:t>
            </a:r>
            <a:r>
              <a:rPr sz="2000" spc="15" dirty="0">
                <a:latin typeface="Century Gothic" panose="020B0502020202020204" pitchFamily="34" charset="0"/>
                <a:cs typeface="Arial"/>
              </a:rPr>
              <a:t>temp </a:t>
            </a:r>
            <a:r>
              <a:rPr sz="2000" spc="5" dirty="0">
                <a:latin typeface="Century Gothic" panose="020B0502020202020204" pitchFamily="34" charset="0"/>
                <a:cs typeface="Arial"/>
              </a:rPr>
              <a:t>causes </a:t>
            </a:r>
            <a:r>
              <a:rPr sz="2000" spc="-10" dirty="0">
                <a:latin typeface="Century Gothic" panose="020B0502020202020204" pitchFamily="34" charset="0"/>
                <a:cs typeface="Arial"/>
              </a:rPr>
              <a:t>concave </a:t>
            </a:r>
            <a:r>
              <a:rPr sz="2000" spc="-5" dirty="0">
                <a:latin typeface="Century Gothic" panose="020B0502020202020204" pitchFamily="34" charset="0"/>
                <a:cs typeface="Arial"/>
              </a:rPr>
              <a:t>feature </a:t>
            </a:r>
            <a:r>
              <a:rPr sz="2000" spc="15" dirty="0">
                <a:latin typeface="Century Gothic" panose="020B0502020202020204" pitchFamily="34" charset="0"/>
                <a:cs typeface="Arial"/>
              </a:rPr>
              <a:t>sticking </a:t>
            </a:r>
            <a:r>
              <a:rPr sz="2000" dirty="0">
                <a:latin typeface="Century Gothic" panose="020B0502020202020204" pitchFamily="34" charset="0"/>
                <a:cs typeface="Arial"/>
              </a:rPr>
              <a:t>to tool </a:t>
            </a:r>
            <a:r>
              <a:rPr sz="2000" spc="-20" dirty="0">
                <a:latin typeface="Century Gothic" panose="020B0502020202020204" pitchFamily="34" charset="0"/>
                <a:cs typeface="Arial"/>
              </a:rPr>
              <a:t>fixed  </a:t>
            </a:r>
            <a:r>
              <a:rPr sz="2000" spc="5" dirty="0">
                <a:latin typeface="Century Gothic" panose="020B0502020202020204" pitchFamily="34" charset="0"/>
                <a:cs typeface="Arial"/>
              </a:rPr>
              <a:t>side,</a:t>
            </a:r>
            <a:r>
              <a:rPr sz="2000" spc="-55" dirty="0">
                <a:latin typeface="Century Gothic" panose="020B0502020202020204" pitchFamily="34" charset="0"/>
                <a:cs typeface="Arial"/>
              </a:rPr>
              <a:t> </a:t>
            </a:r>
            <a:r>
              <a:rPr sz="2000" dirty="0">
                <a:latin typeface="Century Gothic" panose="020B0502020202020204" pitchFamily="34" charset="0"/>
                <a:cs typeface="Arial"/>
              </a:rPr>
              <a:t>then</a:t>
            </a:r>
            <a:r>
              <a:rPr lang="en-US" sz="2000" dirty="0">
                <a:latin typeface="Century Gothic" panose="020B0502020202020204" pitchFamily="34" charset="0"/>
                <a:cs typeface="Arial"/>
              </a:rPr>
              <a:t> </a:t>
            </a:r>
            <a:r>
              <a:rPr sz="2000" spc="-5" dirty="0">
                <a:latin typeface="Century Gothic" panose="020B0502020202020204" pitchFamily="34" charset="0"/>
                <a:cs typeface="Arial"/>
              </a:rPr>
              <a:t>part break </a:t>
            </a:r>
            <a:r>
              <a:rPr sz="2000" spc="10" dirty="0">
                <a:latin typeface="Century Gothic" panose="020B0502020202020204" pitchFamily="34" charset="0"/>
                <a:cs typeface="Arial"/>
              </a:rPr>
              <a:t>when </a:t>
            </a:r>
            <a:r>
              <a:rPr sz="2000" spc="25" dirty="0">
                <a:latin typeface="Century Gothic" panose="020B0502020202020204" pitchFamily="34" charset="0"/>
                <a:cs typeface="Arial"/>
              </a:rPr>
              <a:t>mold</a:t>
            </a:r>
            <a:r>
              <a:rPr sz="2000" spc="-270" dirty="0">
                <a:latin typeface="Century Gothic" panose="020B0502020202020204" pitchFamily="34" charset="0"/>
                <a:cs typeface="Arial"/>
              </a:rPr>
              <a:t> </a:t>
            </a:r>
            <a:r>
              <a:rPr sz="2000" spc="0" dirty="0">
                <a:latin typeface="Century Gothic" panose="020B0502020202020204" pitchFamily="34" charset="0"/>
                <a:cs typeface="Arial"/>
              </a:rPr>
              <a:t>opening</a:t>
            </a:r>
            <a:endParaRPr sz="2000" dirty="0">
              <a:latin typeface="Century Gothic" panose="020B0502020202020204" pitchFamily="34" charset="0"/>
              <a:cs typeface="Arial"/>
            </a:endParaRPr>
          </a:p>
        </p:txBody>
      </p:sp>
      <p:sp>
        <p:nvSpPr>
          <p:cNvPr id="31" name="object 9"/>
          <p:cNvSpPr txBox="1"/>
          <p:nvPr/>
        </p:nvSpPr>
        <p:spPr>
          <a:xfrm>
            <a:off x="1195705" y="2735897"/>
            <a:ext cx="1028700" cy="306705"/>
          </a:xfrm>
          <a:prstGeom prst="rect">
            <a:avLst/>
          </a:prstGeom>
        </p:spPr>
        <p:txBody>
          <a:bodyPr vert="horz" wrap="square" lIns="0" tIns="11430" rIns="0" bIns="0" rtlCol="0">
            <a:spAutoFit/>
          </a:bodyPr>
          <a:lstStyle/>
          <a:p>
            <a:pPr marL="12700">
              <a:lnSpc>
                <a:spcPct val="100000"/>
              </a:lnSpc>
              <a:spcBef>
                <a:spcPts val="90"/>
              </a:spcBef>
            </a:pPr>
            <a:r>
              <a:rPr sz="1850" spc="-10" dirty="0">
                <a:latin typeface="Century Gothic" panose="020B0502020202020204" pitchFamily="34" charset="0"/>
                <a:cs typeface="Arial"/>
              </a:rPr>
              <a:t>Position</a:t>
            </a:r>
            <a:r>
              <a:rPr sz="1850" spc="-240" dirty="0">
                <a:latin typeface="Century Gothic" panose="020B0502020202020204" pitchFamily="34" charset="0"/>
                <a:cs typeface="Arial"/>
              </a:rPr>
              <a:t> </a:t>
            </a:r>
            <a:r>
              <a:rPr sz="1850" spc="-5" dirty="0">
                <a:latin typeface="Century Gothic" panose="020B0502020202020204" pitchFamily="34" charset="0"/>
                <a:cs typeface="Arial"/>
              </a:rPr>
              <a:t>2</a:t>
            </a:r>
            <a:endParaRPr sz="1850">
              <a:latin typeface="Century Gothic" panose="020B0502020202020204" pitchFamily="34" charset="0"/>
              <a:cs typeface="Arial"/>
            </a:endParaRPr>
          </a:p>
        </p:txBody>
      </p:sp>
      <p:sp>
        <p:nvSpPr>
          <p:cNvPr id="32" name="object 10"/>
          <p:cNvSpPr txBox="1"/>
          <p:nvPr/>
        </p:nvSpPr>
        <p:spPr>
          <a:xfrm>
            <a:off x="6653317" y="5981065"/>
            <a:ext cx="1030605" cy="306705"/>
          </a:xfrm>
          <a:prstGeom prst="rect">
            <a:avLst/>
          </a:prstGeom>
        </p:spPr>
        <p:txBody>
          <a:bodyPr vert="horz" wrap="square" lIns="0" tIns="11430" rIns="0" bIns="0" rtlCol="0">
            <a:spAutoFit/>
          </a:bodyPr>
          <a:lstStyle/>
          <a:p>
            <a:pPr marL="12700">
              <a:lnSpc>
                <a:spcPct val="100000"/>
              </a:lnSpc>
              <a:spcBef>
                <a:spcPts val="90"/>
              </a:spcBef>
            </a:pPr>
            <a:r>
              <a:rPr sz="1850" spc="-10" dirty="0">
                <a:latin typeface="Century Gothic" panose="020B0502020202020204" pitchFamily="34" charset="0"/>
                <a:cs typeface="Arial"/>
              </a:rPr>
              <a:t>Position</a:t>
            </a:r>
            <a:r>
              <a:rPr sz="1850" spc="-229" dirty="0">
                <a:latin typeface="Century Gothic" panose="020B0502020202020204" pitchFamily="34" charset="0"/>
                <a:cs typeface="Arial"/>
              </a:rPr>
              <a:t> </a:t>
            </a:r>
            <a:r>
              <a:rPr sz="1850" spc="-5" dirty="0">
                <a:latin typeface="Century Gothic" panose="020B0502020202020204" pitchFamily="34" charset="0"/>
                <a:cs typeface="Arial"/>
              </a:rPr>
              <a:t>1</a:t>
            </a:r>
            <a:endParaRPr sz="1850" dirty="0">
              <a:latin typeface="Century Gothic" panose="020B0502020202020204" pitchFamily="34" charset="0"/>
              <a:cs typeface="Arial"/>
            </a:endParaRPr>
          </a:p>
        </p:txBody>
      </p:sp>
      <p:sp>
        <p:nvSpPr>
          <p:cNvPr id="33" name="object 11"/>
          <p:cNvSpPr/>
          <p:nvPr/>
        </p:nvSpPr>
        <p:spPr>
          <a:xfrm>
            <a:off x="4997067" y="4991561"/>
            <a:ext cx="2171552" cy="849584"/>
          </a:xfrm>
          <a:custGeom>
            <a:avLst/>
            <a:gdLst/>
            <a:ahLst/>
            <a:cxnLst/>
            <a:rect l="l" t="t" r="r" b="b"/>
            <a:pathLst>
              <a:path w="1497329" h="548639">
                <a:moveTo>
                  <a:pt x="1382523" y="512091"/>
                </a:moveTo>
                <a:lnTo>
                  <a:pt x="1370615" y="548326"/>
                </a:lnTo>
                <a:lnTo>
                  <a:pt x="1497107" y="529669"/>
                </a:lnTo>
                <a:lnTo>
                  <a:pt x="1485388" y="518061"/>
                </a:lnTo>
                <a:lnTo>
                  <a:pt x="1400714" y="518061"/>
                </a:lnTo>
                <a:lnTo>
                  <a:pt x="1382523" y="512091"/>
                </a:lnTo>
                <a:close/>
              </a:path>
              <a:path w="1497329" h="548639">
                <a:moveTo>
                  <a:pt x="1394409" y="475920"/>
                </a:moveTo>
                <a:lnTo>
                  <a:pt x="1382523" y="512091"/>
                </a:lnTo>
                <a:lnTo>
                  <a:pt x="1400714" y="518061"/>
                </a:lnTo>
                <a:lnTo>
                  <a:pt x="1412525" y="481866"/>
                </a:lnTo>
                <a:lnTo>
                  <a:pt x="1394409" y="475920"/>
                </a:lnTo>
                <a:close/>
              </a:path>
              <a:path w="1497329" h="548639">
                <a:moveTo>
                  <a:pt x="1406302" y="439728"/>
                </a:moveTo>
                <a:lnTo>
                  <a:pt x="1394409" y="475920"/>
                </a:lnTo>
                <a:lnTo>
                  <a:pt x="1412525" y="481866"/>
                </a:lnTo>
                <a:lnTo>
                  <a:pt x="1400714" y="518061"/>
                </a:lnTo>
                <a:lnTo>
                  <a:pt x="1485388" y="518061"/>
                </a:lnTo>
                <a:lnTo>
                  <a:pt x="1406302" y="439728"/>
                </a:lnTo>
                <a:close/>
              </a:path>
              <a:path w="1497329" h="548639">
                <a:moveTo>
                  <a:pt x="113550" y="55467"/>
                </a:moveTo>
                <a:lnTo>
                  <a:pt x="111283" y="74781"/>
                </a:lnTo>
                <a:lnTo>
                  <a:pt x="101663" y="91677"/>
                </a:lnTo>
                <a:lnTo>
                  <a:pt x="1382523" y="512091"/>
                </a:lnTo>
                <a:lnTo>
                  <a:pt x="1394409" y="475920"/>
                </a:lnTo>
                <a:lnTo>
                  <a:pt x="113550" y="55467"/>
                </a:lnTo>
                <a:close/>
              </a:path>
              <a:path w="1497329" h="548639">
                <a:moveTo>
                  <a:pt x="52187" y="0"/>
                </a:moveTo>
                <a:lnTo>
                  <a:pt x="31130" y="5963"/>
                </a:lnTo>
                <a:lnTo>
                  <a:pt x="13860" y="19379"/>
                </a:lnTo>
                <a:lnTo>
                  <a:pt x="2698" y="39094"/>
                </a:lnTo>
                <a:lnTo>
                  <a:pt x="0" y="61688"/>
                </a:lnTo>
                <a:lnTo>
                  <a:pt x="5968" y="82782"/>
                </a:lnTo>
                <a:lnTo>
                  <a:pt x="19415" y="100066"/>
                </a:lnTo>
                <a:lnTo>
                  <a:pt x="39147" y="111230"/>
                </a:lnTo>
                <a:lnTo>
                  <a:pt x="61670" y="113928"/>
                </a:lnTo>
                <a:lnTo>
                  <a:pt x="82740" y="107959"/>
                </a:lnTo>
                <a:lnTo>
                  <a:pt x="100048" y="94513"/>
                </a:lnTo>
                <a:lnTo>
                  <a:pt x="101663" y="91677"/>
                </a:lnTo>
                <a:lnTo>
                  <a:pt x="50958" y="75035"/>
                </a:lnTo>
                <a:lnTo>
                  <a:pt x="62896" y="38840"/>
                </a:lnTo>
                <a:lnTo>
                  <a:pt x="110120" y="38840"/>
                </a:lnTo>
                <a:lnTo>
                  <a:pt x="107949" y="31188"/>
                </a:lnTo>
                <a:lnTo>
                  <a:pt x="94495" y="13880"/>
                </a:lnTo>
                <a:lnTo>
                  <a:pt x="74707" y="2645"/>
                </a:lnTo>
                <a:lnTo>
                  <a:pt x="52187" y="0"/>
                </a:lnTo>
                <a:close/>
              </a:path>
              <a:path w="1497329" h="548639">
                <a:moveTo>
                  <a:pt x="62896" y="38840"/>
                </a:moveTo>
                <a:lnTo>
                  <a:pt x="50958" y="75035"/>
                </a:lnTo>
                <a:lnTo>
                  <a:pt x="101663" y="91677"/>
                </a:lnTo>
                <a:lnTo>
                  <a:pt x="111283" y="74781"/>
                </a:lnTo>
                <a:lnTo>
                  <a:pt x="113550" y="55467"/>
                </a:lnTo>
                <a:lnTo>
                  <a:pt x="62896" y="38840"/>
                </a:lnTo>
                <a:close/>
              </a:path>
              <a:path w="1497329" h="548639">
                <a:moveTo>
                  <a:pt x="110120" y="38840"/>
                </a:moveTo>
                <a:lnTo>
                  <a:pt x="62896" y="38840"/>
                </a:lnTo>
                <a:lnTo>
                  <a:pt x="113550" y="55467"/>
                </a:lnTo>
                <a:lnTo>
                  <a:pt x="113926" y="52258"/>
                </a:lnTo>
                <a:lnTo>
                  <a:pt x="110120" y="38840"/>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34" name="object 12"/>
          <p:cNvSpPr/>
          <p:nvPr/>
        </p:nvSpPr>
        <p:spPr>
          <a:xfrm>
            <a:off x="2224405" y="3156155"/>
            <a:ext cx="2288601" cy="517256"/>
          </a:xfrm>
          <a:custGeom>
            <a:avLst/>
            <a:gdLst/>
            <a:ahLst/>
            <a:cxnLst/>
            <a:rect l="l" t="t" r="r" b="b"/>
            <a:pathLst>
              <a:path w="1280795" h="848995">
                <a:moveTo>
                  <a:pt x="1169034" y="779092"/>
                </a:moveTo>
                <a:lnTo>
                  <a:pt x="1167840" y="782133"/>
                </a:lnTo>
                <a:lnTo>
                  <a:pt x="1168273" y="804068"/>
                </a:lnTo>
                <a:lnTo>
                  <a:pt x="1176897" y="824241"/>
                </a:lnTo>
                <a:lnTo>
                  <a:pt x="1193164" y="840104"/>
                </a:lnTo>
                <a:lnTo>
                  <a:pt x="1214241" y="848411"/>
                </a:lnTo>
                <a:lnTo>
                  <a:pt x="1236138" y="847978"/>
                </a:lnTo>
                <a:lnTo>
                  <a:pt x="1256297" y="839354"/>
                </a:lnTo>
                <a:lnTo>
                  <a:pt x="1272159" y="823086"/>
                </a:lnTo>
                <a:lnTo>
                  <a:pt x="1278066" y="808100"/>
                </a:lnTo>
                <a:lnTo>
                  <a:pt x="1213865" y="808100"/>
                </a:lnTo>
                <a:lnTo>
                  <a:pt x="1169034" y="779092"/>
                </a:lnTo>
                <a:close/>
              </a:path>
              <a:path w="1280795" h="848995">
                <a:moveTo>
                  <a:pt x="1189746" y="747100"/>
                </a:moveTo>
                <a:lnTo>
                  <a:pt x="1176146" y="760983"/>
                </a:lnTo>
                <a:lnTo>
                  <a:pt x="1169034" y="779092"/>
                </a:lnTo>
                <a:lnTo>
                  <a:pt x="1213865" y="808100"/>
                </a:lnTo>
                <a:lnTo>
                  <a:pt x="1234566" y="776096"/>
                </a:lnTo>
                <a:lnTo>
                  <a:pt x="1189746" y="747100"/>
                </a:lnTo>
                <a:close/>
              </a:path>
              <a:path w="1280795" h="848995">
                <a:moveTo>
                  <a:pt x="1234118" y="735784"/>
                </a:moveTo>
                <a:lnTo>
                  <a:pt x="1212183" y="736203"/>
                </a:lnTo>
                <a:lnTo>
                  <a:pt x="1192010" y="744789"/>
                </a:lnTo>
                <a:lnTo>
                  <a:pt x="1189746" y="747100"/>
                </a:lnTo>
                <a:lnTo>
                  <a:pt x="1234566" y="776096"/>
                </a:lnTo>
                <a:lnTo>
                  <a:pt x="1213865" y="808100"/>
                </a:lnTo>
                <a:lnTo>
                  <a:pt x="1278066" y="808100"/>
                </a:lnTo>
                <a:lnTo>
                  <a:pt x="1280467" y="802010"/>
                </a:lnTo>
                <a:lnTo>
                  <a:pt x="1280048" y="780113"/>
                </a:lnTo>
                <a:lnTo>
                  <a:pt x="1271462" y="759954"/>
                </a:lnTo>
                <a:lnTo>
                  <a:pt x="1255267" y="744092"/>
                </a:lnTo>
                <a:lnTo>
                  <a:pt x="1234118" y="735784"/>
                </a:lnTo>
                <a:close/>
              </a:path>
              <a:path w="1280795" h="848995">
                <a:moveTo>
                  <a:pt x="106269" y="46147"/>
                </a:moveTo>
                <a:lnTo>
                  <a:pt x="85625" y="78062"/>
                </a:lnTo>
                <a:lnTo>
                  <a:pt x="1169034" y="779092"/>
                </a:lnTo>
                <a:lnTo>
                  <a:pt x="1176146" y="760983"/>
                </a:lnTo>
                <a:lnTo>
                  <a:pt x="1189746" y="747100"/>
                </a:lnTo>
                <a:lnTo>
                  <a:pt x="106269" y="46147"/>
                </a:lnTo>
                <a:close/>
              </a:path>
              <a:path w="1280795" h="848995">
                <a:moveTo>
                  <a:pt x="0" y="0"/>
                </a:moveTo>
                <a:lnTo>
                  <a:pt x="64896" y="110108"/>
                </a:lnTo>
                <a:lnTo>
                  <a:pt x="85625" y="78062"/>
                </a:lnTo>
                <a:lnTo>
                  <a:pt x="69595" y="67690"/>
                </a:lnTo>
                <a:lnTo>
                  <a:pt x="90296" y="35813"/>
                </a:lnTo>
                <a:lnTo>
                  <a:pt x="112952" y="35813"/>
                </a:lnTo>
                <a:lnTo>
                  <a:pt x="127000" y="14096"/>
                </a:lnTo>
                <a:lnTo>
                  <a:pt x="0" y="0"/>
                </a:lnTo>
                <a:close/>
              </a:path>
              <a:path w="1280795" h="848995">
                <a:moveTo>
                  <a:pt x="90296" y="35813"/>
                </a:moveTo>
                <a:lnTo>
                  <a:pt x="69595" y="67690"/>
                </a:lnTo>
                <a:lnTo>
                  <a:pt x="85625" y="78062"/>
                </a:lnTo>
                <a:lnTo>
                  <a:pt x="106269" y="46147"/>
                </a:lnTo>
                <a:lnTo>
                  <a:pt x="90296" y="35813"/>
                </a:lnTo>
                <a:close/>
              </a:path>
              <a:path w="1280795" h="848995">
                <a:moveTo>
                  <a:pt x="112952" y="35813"/>
                </a:moveTo>
                <a:lnTo>
                  <a:pt x="90296" y="35813"/>
                </a:lnTo>
                <a:lnTo>
                  <a:pt x="106269" y="46147"/>
                </a:lnTo>
                <a:lnTo>
                  <a:pt x="112952" y="35813"/>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35" name="object 13"/>
          <p:cNvSpPr txBox="1"/>
          <p:nvPr/>
        </p:nvSpPr>
        <p:spPr>
          <a:xfrm>
            <a:off x="8183478" y="4445864"/>
            <a:ext cx="3905944" cy="1028487"/>
          </a:xfrm>
          <a:prstGeom prst="rect">
            <a:avLst/>
          </a:prstGeom>
          <a:ln w="10170">
            <a:solidFill>
              <a:srgbClr val="FF0000"/>
            </a:solidFill>
          </a:ln>
        </p:spPr>
        <p:txBody>
          <a:bodyPr vert="horz" wrap="square" lIns="0" tIns="43180" rIns="0" bIns="0" rtlCol="0">
            <a:spAutoFit/>
          </a:bodyPr>
          <a:lstStyle/>
          <a:p>
            <a:pPr marL="98425">
              <a:lnSpc>
                <a:spcPct val="100000"/>
              </a:lnSpc>
              <a:spcBef>
                <a:spcPts val="340"/>
              </a:spcBef>
            </a:pPr>
            <a:r>
              <a:rPr sz="1600" b="1" spc="-25" dirty="0">
                <a:latin typeface="Century Gothic" panose="020B0502020202020204" pitchFamily="34" charset="0"/>
                <a:cs typeface="Arial"/>
              </a:rPr>
              <a:t>Remark</a:t>
            </a:r>
            <a:endParaRPr sz="1600" dirty="0">
              <a:latin typeface="Century Gothic" panose="020B0502020202020204" pitchFamily="34" charset="0"/>
              <a:cs typeface="Arial"/>
            </a:endParaRPr>
          </a:p>
          <a:p>
            <a:pPr marL="98425" marR="326390">
              <a:lnSpc>
                <a:spcPct val="100000"/>
              </a:lnSpc>
              <a:tabLst>
                <a:tab pos="2017395" algn="l"/>
              </a:tabLst>
            </a:pPr>
            <a:r>
              <a:rPr sz="1600" spc="-25" dirty="0">
                <a:latin typeface="Century Gothic" panose="020B0502020202020204" pitchFamily="34" charset="0"/>
                <a:cs typeface="Arial"/>
              </a:rPr>
              <a:t>There </a:t>
            </a:r>
            <a:r>
              <a:rPr sz="1600" spc="-20" dirty="0">
                <a:latin typeface="Century Gothic" panose="020B0502020202020204" pitchFamily="34" charset="0"/>
                <a:cs typeface="Arial"/>
              </a:rPr>
              <a:t>supposed </a:t>
            </a:r>
            <a:r>
              <a:rPr sz="1600" spc="5" dirty="0">
                <a:latin typeface="Century Gothic" panose="020B0502020202020204" pitchFamily="34" charset="0"/>
                <a:cs typeface="Arial"/>
              </a:rPr>
              <a:t>to </a:t>
            </a:r>
            <a:r>
              <a:rPr sz="1600" spc="-10" dirty="0">
                <a:latin typeface="Century Gothic" panose="020B0502020202020204" pitchFamily="34" charset="0"/>
                <a:cs typeface="Arial"/>
              </a:rPr>
              <a:t>be </a:t>
            </a:r>
            <a:r>
              <a:rPr sz="1600" dirty="0">
                <a:latin typeface="Century Gothic" panose="020B0502020202020204" pitchFamily="34" charset="0"/>
                <a:cs typeface="Arial"/>
              </a:rPr>
              <a:t>4  </a:t>
            </a:r>
            <a:r>
              <a:rPr sz="1600" spc="-15" dirty="0">
                <a:latin typeface="Century Gothic" panose="020B0502020202020204" pitchFamily="34" charset="0"/>
                <a:cs typeface="Arial"/>
              </a:rPr>
              <a:t>b</a:t>
            </a:r>
            <a:r>
              <a:rPr sz="1600" spc="-95" dirty="0">
                <a:latin typeface="Century Gothic" panose="020B0502020202020204" pitchFamily="34" charset="0"/>
                <a:cs typeface="Arial"/>
              </a:rPr>
              <a:t>u</a:t>
            </a:r>
            <a:r>
              <a:rPr sz="1600" spc="-15" dirty="0">
                <a:latin typeface="Century Gothic" panose="020B0502020202020204" pitchFamily="34" charset="0"/>
                <a:cs typeface="Arial"/>
              </a:rPr>
              <a:t>bb</a:t>
            </a:r>
            <a:r>
              <a:rPr sz="1600" spc="-40" dirty="0">
                <a:latin typeface="Century Gothic" panose="020B0502020202020204" pitchFamily="34" charset="0"/>
                <a:cs typeface="Arial"/>
              </a:rPr>
              <a:t>l</a:t>
            </a:r>
            <a:r>
              <a:rPr sz="1600" spc="-15" dirty="0">
                <a:latin typeface="Century Gothic" panose="020B0502020202020204" pitchFamily="34" charset="0"/>
                <a:cs typeface="Arial"/>
              </a:rPr>
              <a:t>e</a:t>
            </a:r>
            <a:r>
              <a:rPr sz="1600" dirty="0">
                <a:latin typeface="Century Gothic" panose="020B0502020202020204" pitchFamily="34" charset="0"/>
                <a:cs typeface="Arial"/>
              </a:rPr>
              <a:t>r</a:t>
            </a:r>
            <a:r>
              <a:rPr sz="1600" spc="130" dirty="0">
                <a:latin typeface="Century Gothic" panose="020B0502020202020204" pitchFamily="34" charset="0"/>
                <a:cs typeface="Arial"/>
              </a:rPr>
              <a:t> </a:t>
            </a:r>
            <a:r>
              <a:rPr sz="1600" spc="-15" dirty="0">
                <a:latin typeface="Century Gothic" panose="020B0502020202020204" pitchFamily="34" charset="0"/>
                <a:cs typeface="Arial"/>
              </a:rPr>
              <a:t>p</a:t>
            </a:r>
            <a:r>
              <a:rPr sz="1600" spc="-40" dirty="0">
                <a:latin typeface="Century Gothic" panose="020B0502020202020204" pitchFamily="34" charset="0"/>
                <a:cs typeface="Arial"/>
              </a:rPr>
              <a:t>i</a:t>
            </a:r>
            <a:r>
              <a:rPr sz="1600" spc="-15" dirty="0">
                <a:latin typeface="Century Gothic" panose="020B0502020202020204" pitchFamily="34" charset="0"/>
                <a:cs typeface="Arial"/>
              </a:rPr>
              <a:t>pe</a:t>
            </a:r>
            <a:r>
              <a:rPr sz="1600" dirty="0">
                <a:latin typeface="Century Gothic" panose="020B0502020202020204" pitchFamily="34" charset="0"/>
                <a:cs typeface="Arial"/>
              </a:rPr>
              <a:t>s</a:t>
            </a:r>
            <a:r>
              <a:rPr sz="1600" spc="25" dirty="0">
                <a:latin typeface="Century Gothic" panose="020B0502020202020204" pitchFamily="34" charset="0"/>
                <a:cs typeface="Arial"/>
              </a:rPr>
              <a:t> </a:t>
            </a:r>
            <a:r>
              <a:rPr sz="1600" spc="-40" dirty="0">
                <a:latin typeface="Century Gothic" panose="020B0502020202020204" pitchFamily="34" charset="0"/>
                <a:cs typeface="Arial"/>
              </a:rPr>
              <a:t>i</a:t>
            </a:r>
            <a:r>
              <a:rPr sz="1600" spc="-95" dirty="0">
                <a:latin typeface="Century Gothic" panose="020B0502020202020204" pitchFamily="34" charset="0"/>
                <a:cs typeface="Arial"/>
              </a:rPr>
              <a:t>n</a:t>
            </a:r>
            <a:r>
              <a:rPr sz="1600" dirty="0">
                <a:latin typeface="Century Gothic" panose="020B0502020202020204" pitchFamily="34" charset="0"/>
                <a:cs typeface="Arial"/>
              </a:rPr>
              <a:t>s</a:t>
            </a:r>
            <a:r>
              <a:rPr sz="1600" spc="-40" dirty="0">
                <a:latin typeface="Century Gothic" panose="020B0502020202020204" pitchFamily="34" charset="0"/>
                <a:cs typeface="Arial"/>
              </a:rPr>
              <a:t>i</a:t>
            </a:r>
            <a:r>
              <a:rPr sz="1600" spc="-15" dirty="0">
                <a:latin typeface="Century Gothic" panose="020B0502020202020204" pitchFamily="34" charset="0"/>
                <a:cs typeface="Arial"/>
              </a:rPr>
              <a:t>d</a:t>
            </a:r>
            <a:r>
              <a:rPr sz="1600" dirty="0">
                <a:latin typeface="Century Gothic" panose="020B0502020202020204" pitchFamily="34" charset="0"/>
                <a:cs typeface="Arial"/>
              </a:rPr>
              <a:t>e</a:t>
            </a:r>
            <a:r>
              <a:rPr lang="en-US" sz="1600" dirty="0">
                <a:latin typeface="Century Gothic" panose="020B0502020202020204" pitchFamily="34" charset="0"/>
                <a:cs typeface="Arial"/>
              </a:rPr>
              <a:t> </a:t>
            </a:r>
            <a:r>
              <a:rPr sz="1600" spc="25" dirty="0">
                <a:latin typeface="Century Gothic" panose="020B0502020202020204" pitchFamily="34" charset="0"/>
                <a:cs typeface="Arial"/>
              </a:rPr>
              <a:t>t</a:t>
            </a:r>
            <a:r>
              <a:rPr sz="1600" spc="-95" dirty="0">
                <a:latin typeface="Century Gothic" panose="020B0502020202020204" pitchFamily="34" charset="0"/>
                <a:cs typeface="Arial"/>
              </a:rPr>
              <a:t>h</a:t>
            </a:r>
            <a:r>
              <a:rPr sz="1600" dirty="0">
                <a:latin typeface="Century Gothic" panose="020B0502020202020204" pitchFamily="34" charset="0"/>
                <a:cs typeface="Arial"/>
              </a:rPr>
              <a:t>e  </a:t>
            </a:r>
            <a:r>
              <a:rPr sz="1600" spc="-30" dirty="0">
                <a:latin typeface="Century Gothic" panose="020B0502020202020204" pitchFamily="34" charset="0"/>
                <a:cs typeface="Arial"/>
              </a:rPr>
              <a:t>concave, </a:t>
            </a:r>
            <a:r>
              <a:rPr sz="1600" spc="-40" dirty="0">
                <a:latin typeface="Century Gothic" panose="020B0502020202020204" pitchFamily="34" charset="0"/>
                <a:cs typeface="Arial"/>
              </a:rPr>
              <a:t>but not </a:t>
            </a:r>
            <a:r>
              <a:rPr sz="1600" spc="-15" dirty="0">
                <a:latin typeface="Century Gothic" panose="020B0502020202020204" pitchFamily="34" charset="0"/>
                <a:cs typeface="Arial"/>
              </a:rPr>
              <a:t>shown  </a:t>
            </a:r>
            <a:r>
              <a:rPr sz="1600" spc="-25" dirty="0">
                <a:latin typeface="Century Gothic" panose="020B0502020202020204" pitchFamily="34" charset="0"/>
                <a:cs typeface="Arial"/>
              </a:rPr>
              <a:t>here.</a:t>
            </a:r>
            <a:endParaRPr sz="1600" dirty="0">
              <a:latin typeface="Century Gothic" panose="020B0502020202020204" pitchFamily="34" charset="0"/>
              <a:cs typeface="Arial"/>
            </a:endParaRPr>
          </a:p>
        </p:txBody>
      </p:sp>
    </p:spTree>
    <p:extLst>
      <p:ext uri="{BB962C8B-B14F-4D97-AF65-F5344CB8AC3E}">
        <p14:creationId xmlns:p14="http://schemas.microsoft.com/office/powerpoint/2010/main" val="33659514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CN" dirty="0"/>
              <a:t>Surface Temp of Part after Demolding</a:t>
            </a:r>
            <a:endParaRPr lang="zh-TW" altLang="en-US" dirty="0"/>
          </a:p>
        </p:txBody>
      </p:sp>
      <p:sp>
        <p:nvSpPr>
          <p:cNvPr id="4" name="投影片編號版面配置區 3"/>
          <p:cNvSpPr>
            <a:spLocks noGrp="1"/>
          </p:cNvSpPr>
          <p:nvPr>
            <p:ph type="sldNum" sz="quarter" idx="12"/>
          </p:nvPr>
        </p:nvSpPr>
        <p:spPr/>
        <p:txBody>
          <a:bodyPr/>
          <a:lstStyle/>
          <a:p>
            <a:fld id="{48F63A3B-78C7-47BE-AE5E-E10140E04643}" type="slidenum">
              <a:rPr lang="en-US" smtClean="0"/>
              <a:t>12</a:t>
            </a:fld>
            <a:endParaRPr lang="en-US" dirty="0"/>
          </a:p>
        </p:txBody>
      </p:sp>
      <p:sp>
        <p:nvSpPr>
          <p:cNvPr id="9" name="object 2"/>
          <p:cNvSpPr/>
          <p:nvPr/>
        </p:nvSpPr>
        <p:spPr>
          <a:xfrm>
            <a:off x="1538161" y="989672"/>
            <a:ext cx="9011031" cy="5175630"/>
          </a:xfrm>
          <a:prstGeom prst="rect">
            <a:avLst/>
          </a:prstGeom>
          <a:blipFill>
            <a:blip r:embed="rId2" cstate="print"/>
            <a:stretch>
              <a:fillRect/>
            </a:stretch>
          </a:blipFill>
        </p:spPr>
        <p:txBody>
          <a:bodyPr wrap="square" lIns="0" tIns="0" rIns="0" bIns="0" rtlCol="0"/>
          <a:lstStyle/>
          <a:p>
            <a:endParaRPr/>
          </a:p>
        </p:txBody>
      </p:sp>
      <p:sp>
        <p:nvSpPr>
          <p:cNvPr id="10" name="object 4"/>
          <p:cNvSpPr/>
          <p:nvPr/>
        </p:nvSpPr>
        <p:spPr>
          <a:xfrm>
            <a:off x="7946836" y="2132838"/>
            <a:ext cx="1872614" cy="1584325"/>
          </a:xfrm>
          <a:custGeom>
            <a:avLst/>
            <a:gdLst/>
            <a:ahLst/>
            <a:cxnLst/>
            <a:rect l="l" t="t" r="r" b="b"/>
            <a:pathLst>
              <a:path w="1872615" h="1584325">
                <a:moveTo>
                  <a:pt x="0" y="792099"/>
                </a:moveTo>
                <a:lnTo>
                  <a:pt x="1385" y="748645"/>
                </a:lnTo>
                <a:lnTo>
                  <a:pt x="5492" y="705804"/>
                </a:lnTo>
                <a:lnTo>
                  <a:pt x="12251" y="663634"/>
                </a:lnTo>
                <a:lnTo>
                  <a:pt x="21590" y="622198"/>
                </a:lnTo>
                <a:lnTo>
                  <a:pt x="33438" y="581554"/>
                </a:lnTo>
                <a:lnTo>
                  <a:pt x="47722" y="541763"/>
                </a:lnTo>
                <a:lnTo>
                  <a:pt x="64372" y="502887"/>
                </a:lnTo>
                <a:lnTo>
                  <a:pt x="83317" y="464984"/>
                </a:lnTo>
                <a:lnTo>
                  <a:pt x="104485" y="428117"/>
                </a:lnTo>
                <a:lnTo>
                  <a:pt x="127804" y="392345"/>
                </a:lnTo>
                <a:lnTo>
                  <a:pt x="153203" y="357728"/>
                </a:lnTo>
                <a:lnTo>
                  <a:pt x="180612" y="324328"/>
                </a:lnTo>
                <a:lnTo>
                  <a:pt x="209958" y="292204"/>
                </a:lnTo>
                <a:lnTo>
                  <a:pt x="241170" y="261418"/>
                </a:lnTo>
                <a:lnTo>
                  <a:pt x="274177" y="232028"/>
                </a:lnTo>
                <a:lnTo>
                  <a:pt x="308907" y="204097"/>
                </a:lnTo>
                <a:lnTo>
                  <a:pt x="345289" y="177685"/>
                </a:lnTo>
                <a:lnTo>
                  <a:pt x="383252" y="152851"/>
                </a:lnTo>
                <a:lnTo>
                  <a:pt x="422724" y="129656"/>
                </a:lnTo>
                <a:lnTo>
                  <a:pt x="463634" y="108161"/>
                </a:lnTo>
                <a:lnTo>
                  <a:pt x="505911" y="88427"/>
                </a:lnTo>
                <a:lnTo>
                  <a:pt x="549482" y="70513"/>
                </a:lnTo>
                <a:lnTo>
                  <a:pt x="594278" y="54480"/>
                </a:lnTo>
                <a:lnTo>
                  <a:pt x="640226" y="40389"/>
                </a:lnTo>
                <a:lnTo>
                  <a:pt x="687255" y="28299"/>
                </a:lnTo>
                <a:lnTo>
                  <a:pt x="735293" y="18273"/>
                </a:lnTo>
                <a:lnTo>
                  <a:pt x="784270" y="10369"/>
                </a:lnTo>
                <a:lnTo>
                  <a:pt x="834114" y="4648"/>
                </a:lnTo>
                <a:lnTo>
                  <a:pt x="884753" y="1172"/>
                </a:lnTo>
                <a:lnTo>
                  <a:pt x="936116" y="0"/>
                </a:lnTo>
                <a:lnTo>
                  <a:pt x="987480" y="1172"/>
                </a:lnTo>
                <a:lnTo>
                  <a:pt x="1038119" y="4648"/>
                </a:lnTo>
                <a:lnTo>
                  <a:pt x="1087963" y="10369"/>
                </a:lnTo>
                <a:lnTo>
                  <a:pt x="1136940" y="18273"/>
                </a:lnTo>
                <a:lnTo>
                  <a:pt x="1184978" y="28299"/>
                </a:lnTo>
                <a:lnTo>
                  <a:pt x="1232007" y="40389"/>
                </a:lnTo>
                <a:lnTo>
                  <a:pt x="1277955" y="54480"/>
                </a:lnTo>
                <a:lnTo>
                  <a:pt x="1322751" y="70513"/>
                </a:lnTo>
                <a:lnTo>
                  <a:pt x="1366322" y="88427"/>
                </a:lnTo>
                <a:lnTo>
                  <a:pt x="1408599" y="108161"/>
                </a:lnTo>
                <a:lnTo>
                  <a:pt x="1449509" y="129656"/>
                </a:lnTo>
                <a:lnTo>
                  <a:pt x="1488981" y="152851"/>
                </a:lnTo>
                <a:lnTo>
                  <a:pt x="1526944" y="177685"/>
                </a:lnTo>
                <a:lnTo>
                  <a:pt x="1563326" y="204097"/>
                </a:lnTo>
                <a:lnTo>
                  <a:pt x="1598056" y="232028"/>
                </a:lnTo>
                <a:lnTo>
                  <a:pt x="1631063" y="261418"/>
                </a:lnTo>
                <a:lnTo>
                  <a:pt x="1662275" y="292204"/>
                </a:lnTo>
                <a:lnTo>
                  <a:pt x="1691621" y="324328"/>
                </a:lnTo>
                <a:lnTo>
                  <a:pt x="1719030" y="357728"/>
                </a:lnTo>
                <a:lnTo>
                  <a:pt x="1744429" y="392345"/>
                </a:lnTo>
                <a:lnTo>
                  <a:pt x="1767748" y="428117"/>
                </a:lnTo>
                <a:lnTo>
                  <a:pt x="1788916" y="464984"/>
                </a:lnTo>
                <a:lnTo>
                  <a:pt x="1807861" y="502887"/>
                </a:lnTo>
                <a:lnTo>
                  <a:pt x="1824511" y="541763"/>
                </a:lnTo>
                <a:lnTo>
                  <a:pt x="1838795" y="581554"/>
                </a:lnTo>
                <a:lnTo>
                  <a:pt x="1850643" y="622198"/>
                </a:lnTo>
                <a:lnTo>
                  <a:pt x="1859982" y="663634"/>
                </a:lnTo>
                <a:lnTo>
                  <a:pt x="1866741" y="705804"/>
                </a:lnTo>
                <a:lnTo>
                  <a:pt x="1870848" y="748645"/>
                </a:lnTo>
                <a:lnTo>
                  <a:pt x="1872233" y="792099"/>
                </a:lnTo>
                <a:lnTo>
                  <a:pt x="1870848" y="835564"/>
                </a:lnTo>
                <a:lnTo>
                  <a:pt x="1866741" y="878415"/>
                </a:lnTo>
                <a:lnTo>
                  <a:pt x="1859982" y="920593"/>
                </a:lnTo>
                <a:lnTo>
                  <a:pt x="1850643" y="962038"/>
                </a:lnTo>
                <a:lnTo>
                  <a:pt x="1838795" y="1002687"/>
                </a:lnTo>
                <a:lnTo>
                  <a:pt x="1824511" y="1042483"/>
                </a:lnTo>
                <a:lnTo>
                  <a:pt x="1807861" y="1081363"/>
                </a:lnTo>
                <a:lnTo>
                  <a:pt x="1788916" y="1119267"/>
                </a:lnTo>
                <a:lnTo>
                  <a:pt x="1767748" y="1156136"/>
                </a:lnTo>
                <a:lnTo>
                  <a:pt x="1744429" y="1191909"/>
                </a:lnTo>
                <a:lnTo>
                  <a:pt x="1719030" y="1226525"/>
                </a:lnTo>
                <a:lnTo>
                  <a:pt x="1691621" y="1259924"/>
                </a:lnTo>
                <a:lnTo>
                  <a:pt x="1662275" y="1292046"/>
                </a:lnTo>
                <a:lnTo>
                  <a:pt x="1631063" y="1322830"/>
                </a:lnTo>
                <a:lnTo>
                  <a:pt x="1598056" y="1352216"/>
                </a:lnTo>
                <a:lnTo>
                  <a:pt x="1563326" y="1380144"/>
                </a:lnTo>
                <a:lnTo>
                  <a:pt x="1526944" y="1406553"/>
                </a:lnTo>
                <a:lnTo>
                  <a:pt x="1488981" y="1431383"/>
                </a:lnTo>
                <a:lnTo>
                  <a:pt x="1449509" y="1454573"/>
                </a:lnTo>
                <a:lnTo>
                  <a:pt x="1408599" y="1476064"/>
                </a:lnTo>
                <a:lnTo>
                  <a:pt x="1366322" y="1495794"/>
                </a:lnTo>
                <a:lnTo>
                  <a:pt x="1322751" y="1513704"/>
                </a:lnTo>
                <a:lnTo>
                  <a:pt x="1277955" y="1529733"/>
                </a:lnTo>
                <a:lnTo>
                  <a:pt x="1232007" y="1543821"/>
                </a:lnTo>
                <a:lnTo>
                  <a:pt x="1184978" y="1555906"/>
                </a:lnTo>
                <a:lnTo>
                  <a:pt x="1136940" y="1565930"/>
                </a:lnTo>
                <a:lnTo>
                  <a:pt x="1087963" y="1573832"/>
                </a:lnTo>
                <a:lnTo>
                  <a:pt x="1038119" y="1579550"/>
                </a:lnTo>
                <a:lnTo>
                  <a:pt x="987480" y="1583026"/>
                </a:lnTo>
                <a:lnTo>
                  <a:pt x="936116" y="1584198"/>
                </a:lnTo>
                <a:lnTo>
                  <a:pt x="884753" y="1583026"/>
                </a:lnTo>
                <a:lnTo>
                  <a:pt x="834114" y="1579550"/>
                </a:lnTo>
                <a:lnTo>
                  <a:pt x="784270" y="1573832"/>
                </a:lnTo>
                <a:lnTo>
                  <a:pt x="735293" y="1565930"/>
                </a:lnTo>
                <a:lnTo>
                  <a:pt x="687255" y="1555906"/>
                </a:lnTo>
                <a:lnTo>
                  <a:pt x="640226" y="1543821"/>
                </a:lnTo>
                <a:lnTo>
                  <a:pt x="594278" y="1529733"/>
                </a:lnTo>
                <a:lnTo>
                  <a:pt x="549482" y="1513704"/>
                </a:lnTo>
                <a:lnTo>
                  <a:pt x="505911" y="1495794"/>
                </a:lnTo>
                <a:lnTo>
                  <a:pt x="463634" y="1476064"/>
                </a:lnTo>
                <a:lnTo>
                  <a:pt x="422724" y="1454573"/>
                </a:lnTo>
                <a:lnTo>
                  <a:pt x="383252" y="1431383"/>
                </a:lnTo>
                <a:lnTo>
                  <a:pt x="345289" y="1406553"/>
                </a:lnTo>
                <a:lnTo>
                  <a:pt x="308907" y="1380144"/>
                </a:lnTo>
                <a:lnTo>
                  <a:pt x="274177" y="1352216"/>
                </a:lnTo>
                <a:lnTo>
                  <a:pt x="241170" y="1322830"/>
                </a:lnTo>
                <a:lnTo>
                  <a:pt x="209958" y="1292046"/>
                </a:lnTo>
                <a:lnTo>
                  <a:pt x="180612" y="1259924"/>
                </a:lnTo>
                <a:lnTo>
                  <a:pt x="153203" y="1226525"/>
                </a:lnTo>
                <a:lnTo>
                  <a:pt x="127804" y="1191909"/>
                </a:lnTo>
                <a:lnTo>
                  <a:pt x="104485" y="1156136"/>
                </a:lnTo>
                <a:lnTo>
                  <a:pt x="83317" y="1119267"/>
                </a:lnTo>
                <a:lnTo>
                  <a:pt x="64372" y="1081363"/>
                </a:lnTo>
                <a:lnTo>
                  <a:pt x="47722" y="1042483"/>
                </a:lnTo>
                <a:lnTo>
                  <a:pt x="33438" y="1002687"/>
                </a:lnTo>
                <a:lnTo>
                  <a:pt x="21590" y="962038"/>
                </a:lnTo>
                <a:lnTo>
                  <a:pt x="12251" y="920593"/>
                </a:lnTo>
                <a:lnTo>
                  <a:pt x="5492" y="878415"/>
                </a:lnTo>
                <a:lnTo>
                  <a:pt x="1385" y="835564"/>
                </a:lnTo>
                <a:lnTo>
                  <a:pt x="0" y="792099"/>
                </a:lnTo>
                <a:close/>
              </a:path>
            </a:pathLst>
          </a:custGeom>
          <a:ln w="10170">
            <a:solidFill>
              <a:srgbClr val="FF0000"/>
            </a:solidFill>
          </a:ln>
        </p:spPr>
        <p:txBody>
          <a:bodyPr wrap="square" lIns="0" tIns="0" rIns="0" bIns="0" rtlCol="0"/>
          <a:lstStyle/>
          <a:p>
            <a:endParaRPr/>
          </a:p>
        </p:txBody>
      </p:sp>
      <p:sp>
        <p:nvSpPr>
          <p:cNvPr id="11" name="object 5"/>
          <p:cNvSpPr/>
          <p:nvPr/>
        </p:nvSpPr>
        <p:spPr>
          <a:xfrm>
            <a:off x="2330184" y="2127250"/>
            <a:ext cx="1872614" cy="1584325"/>
          </a:xfrm>
          <a:custGeom>
            <a:avLst/>
            <a:gdLst/>
            <a:ahLst/>
            <a:cxnLst/>
            <a:rect l="l" t="t" r="r" b="b"/>
            <a:pathLst>
              <a:path w="1872614" h="1584325">
                <a:moveTo>
                  <a:pt x="0" y="792099"/>
                </a:moveTo>
                <a:lnTo>
                  <a:pt x="1384" y="748645"/>
                </a:lnTo>
                <a:lnTo>
                  <a:pt x="5492" y="705804"/>
                </a:lnTo>
                <a:lnTo>
                  <a:pt x="12250" y="663634"/>
                </a:lnTo>
                <a:lnTo>
                  <a:pt x="21588" y="622198"/>
                </a:lnTo>
                <a:lnTo>
                  <a:pt x="33434" y="581554"/>
                </a:lnTo>
                <a:lnTo>
                  <a:pt x="47717" y="541763"/>
                </a:lnTo>
                <a:lnTo>
                  <a:pt x="64365" y="502887"/>
                </a:lnTo>
                <a:lnTo>
                  <a:pt x="83308" y="464984"/>
                </a:lnTo>
                <a:lnTo>
                  <a:pt x="104474" y="428117"/>
                </a:lnTo>
                <a:lnTo>
                  <a:pt x="127791" y="392345"/>
                </a:lnTo>
                <a:lnTo>
                  <a:pt x="153188" y="357728"/>
                </a:lnTo>
                <a:lnTo>
                  <a:pt x="180594" y="324328"/>
                </a:lnTo>
                <a:lnTo>
                  <a:pt x="209937" y="292204"/>
                </a:lnTo>
                <a:lnTo>
                  <a:pt x="241147" y="261418"/>
                </a:lnTo>
                <a:lnTo>
                  <a:pt x="274151" y="232028"/>
                </a:lnTo>
                <a:lnTo>
                  <a:pt x="308879" y="204097"/>
                </a:lnTo>
                <a:lnTo>
                  <a:pt x="345259" y="177685"/>
                </a:lnTo>
                <a:lnTo>
                  <a:pt x="383219" y="152851"/>
                </a:lnTo>
                <a:lnTo>
                  <a:pt x="422689" y="129656"/>
                </a:lnTo>
                <a:lnTo>
                  <a:pt x="463597" y="108161"/>
                </a:lnTo>
                <a:lnTo>
                  <a:pt x="505871" y="88427"/>
                </a:lnTo>
                <a:lnTo>
                  <a:pt x="549441" y="70513"/>
                </a:lnTo>
                <a:lnTo>
                  <a:pt x="594234" y="54480"/>
                </a:lnTo>
                <a:lnTo>
                  <a:pt x="640180" y="40389"/>
                </a:lnTo>
                <a:lnTo>
                  <a:pt x="687208" y="28299"/>
                </a:lnTo>
                <a:lnTo>
                  <a:pt x="735245" y="18273"/>
                </a:lnTo>
                <a:lnTo>
                  <a:pt x="784221" y="10369"/>
                </a:lnTo>
                <a:lnTo>
                  <a:pt x="834064" y="4648"/>
                </a:lnTo>
                <a:lnTo>
                  <a:pt x="884702" y="1172"/>
                </a:lnTo>
                <a:lnTo>
                  <a:pt x="936066" y="0"/>
                </a:lnTo>
                <a:lnTo>
                  <a:pt x="987429" y="1172"/>
                </a:lnTo>
                <a:lnTo>
                  <a:pt x="1038068" y="4648"/>
                </a:lnTo>
                <a:lnTo>
                  <a:pt x="1087912" y="10369"/>
                </a:lnTo>
                <a:lnTo>
                  <a:pt x="1136889" y="18273"/>
                </a:lnTo>
                <a:lnTo>
                  <a:pt x="1184927" y="28299"/>
                </a:lnTo>
                <a:lnTo>
                  <a:pt x="1231956" y="40389"/>
                </a:lnTo>
                <a:lnTo>
                  <a:pt x="1277904" y="54480"/>
                </a:lnTo>
                <a:lnTo>
                  <a:pt x="1322700" y="70513"/>
                </a:lnTo>
                <a:lnTo>
                  <a:pt x="1366271" y="88427"/>
                </a:lnTo>
                <a:lnTo>
                  <a:pt x="1408548" y="108161"/>
                </a:lnTo>
                <a:lnTo>
                  <a:pt x="1449458" y="129656"/>
                </a:lnTo>
                <a:lnTo>
                  <a:pt x="1488930" y="152851"/>
                </a:lnTo>
                <a:lnTo>
                  <a:pt x="1526893" y="177685"/>
                </a:lnTo>
                <a:lnTo>
                  <a:pt x="1563275" y="204097"/>
                </a:lnTo>
                <a:lnTo>
                  <a:pt x="1598006" y="232028"/>
                </a:lnTo>
                <a:lnTo>
                  <a:pt x="1631012" y="261418"/>
                </a:lnTo>
                <a:lnTo>
                  <a:pt x="1662224" y="292204"/>
                </a:lnTo>
                <a:lnTo>
                  <a:pt x="1691570" y="324328"/>
                </a:lnTo>
                <a:lnTo>
                  <a:pt x="1718979" y="357728"/>
                </a:lnTo>
                <a:lnTo>
                  <a:pt x="1744378" y="392345"/>
                </a:lnTo>
                <a:lnTo>
                  <a:pt x="1767698" y="428117"/>
                </a:lnTo>
                <a:lnTo>
                  <a:pt x="1788865" y="464984"/>
                </a:lnTo>
                <a:lnTo>
                  <a:pt x="1807810" y="502887"/>
                </a:lnTo>
                <a:lnTo>
                  <a:pt x="1824460" y="541763"/>
                </a:lnTo>
                <a:lnTo>
                  <a:pt x="1838745" y="581554"/>
                </a:lnTo>
                <a:lnTo>
                  <a:pt x="1850592" y="622198"/>
                </a:lnTo>
                <a:lnTo>
                  <a:pt x="1859931" y="663634"/>
                </a:lnTo>
                <a:lnTo>
                  <a:pt x="1866690" y="705804"/>
                </a:lnTo>
                <a:lnTo>
                  <a:pt x="1870798" y="748645"/>
                </a:lnTo>
                <a:lnTo>
                  <a:pt x="1872183" y="792099"/>
                </a:lnTo>
                <a:lnTo>
                  <a:pt x="1870798" y="835564"/>
                </a:lnTo>
                <a:lnTo>
                  <a:pt x="1866690" y="878415"/>
                </a:lnTo>
                <a:lnTo>
                  <a:pt x="1859931" y="920593"/>
                </a:lnTo>
                <a:lnTo>
                  <a:pt x="1850592" y="962038"/>
                </a:lnTo>
                <a:lnTo>
                  <a:pt x="1838745" y="1002687"/>
                </a:lnTo>
                <a:lnTo>
                  <a:pt x="1824460" y="1042483"/>
                </a:lnTo>
                <a:lnTo>
                  <a:pt x="1807810" y="1081363"/>
                </a:lnTo>
                <a:lnTo>
                  <a:pt x="1788865" y="1119267"/>
                </a:lnTo>
                <a:lnTo>
                  <a:pt x="1767698" y="1156136"/>
                </a:lnTo>
                <a:lnTo>
                  <a:pt x="1744378" y="1191909"/>
                </a:lnTo>
                <a:lnTo>
                  <a:pt x="1718979" y="1226525"/>
                </a:lnTo>
                <a:lnTo>
                  <a:pt x="1691570" y="1259924"/>
                </a:lnTo>
                <a:lnTo>
                  <a:pt x="1662224" y="1292046"/>
                </a:lnTo>
                <a:lnTo>
                  <a:pt x="1631012" y="1322830"/>
                </a:lnTo>
                <a:lnTo>
                  <a:pt x="1598006" y="1352216"/>
                </a:lnTo>
                <a:lnTo>
                  <a:pt x="1563275" y="1380144"/>
                </a:lnTo>
                <a:lnTo>
                  <a:pt x="1526893" y="1406553"/>
                </a:lnTo>
                <a:lnTo>
                  <a:pt x="1488930" y="1431383"/>
                </a:lnTo>
                <a:lnTo>
                  <a:pt x="1449458" y="1454573"/>
                </a:lnTo>
                <a:lnTo>
                  <a:pt x="1408548" y="1476064"/>
                </a:lnTo>
                <a:lnTo>
                  <a:pt x="1366271" y="1495794"/>
                </a:lnTo>
                <a:lnTo>
                  <a:pt x="1322700" y="1513704"/>
                </a:lnTo>
                <a:lnTo>
                  <a:pt x="1277904" y="1529733"/>
                </a:lnTo>
                <a:lnTo>
                  <a:pt x="1231956" y="1543821"/>
                </a:lnTo>
                <a:lnTo>
                  <a:pt x="1184927" y="1555906"/>
                </a:lnTo>
                <a:lnTo>
                  <a:pt x="1136889" y="1565930"/>
                </a:lnTo>
                <a:lnTo>
                  <a:pt x="1087912" y="1573832"/>
                </a:lnTo>
                <a:lnTo>
                  <a:pt x="1038068" y="1579550"/>
                </a:lnTo>
                <a:lnTo>
                  <a:pt x="987429" y="1583026"/>
                </a:lnTo>
                <a:lnTo>
                  <a:pt x="936066" y="1584198"/>
                </a:lnTo>
                <a:lnTo>
                  <a:pt x="884702" y="1583026"/>
                </a:lnTo>
                <a:lnTo>
                  <a:pt x="834064" y="1579550"/>
                </a:lnTo>
                <a:lnTo>
                  <a:pt x="784221" y="1573832"/>
                </a:lnTo>
                <a:lnTo>
                  <a:pt x="735245" y="1565930"/>
                </a:lnTo>
                <a:lnTo>
                  <a:pt x="687208" y="1555906"/>
                </a:lnTo>
                <a:lnTo>
                  <a:pt x="640180" y="1543821"/>
                </a:lnTo>
                <a:lnTo>
                  <a:pt x="594234" y="1529733"/>
                </a:lnTo>
                <a:lnTo>
                  <a:pt x="549441" y="1513704"/>
                </a:lnTo>
                <a:lnTo>
                  <a:pt x="505871" y="1495794"/>
                </a:lnTo>
                <a:lnTo>
                  <a:pt x="463597" y="1476064"/>
                </a:lnTo>
                <a:lnTo>
                  <a:pt x="422689" y="1454573"/>
                </a:lnTo>
                <a:lnTo>
                  <a:pt x="383219" y="1431383"/>
                </a:lnTo>
                <a:lnTo>
                  <a:pt x="345259" y="1406553"/>
                </a:lnTo>
                <a:lnTo>
                  <a:pt x="308879" y="1380144"/>
                </a:lnTo>
                <a:lnTo>
                  <a:pt x="274151" y="1352216"/>
                </a:lnTo>
                <a:lnTo>
                  <a:pt x="241147" y="1322830"/>
                </a:lnTo>
                <a:lnTo>
                  <a:pt x="209937" y="1292046"/>
                </a:lnTo>
                <a:lnTo>
                  <a:pt x="180594" y="1259924"/>
                </a:lnTo>
                <a:lnTo>
                  <a:pt x="153188" y="1226525"/>
                </a:lnTo>
                <a:lnTo>
                  <a:pt x="127791" y="1191909"/>
                </a:lnTo>
                <a:lnTo>
                  <a:pt x="104474" y="1156136"/>
                </a:lnTo>
                <a:lnTo>
                  <a:pt x="83308" y="1119267"/>
                </a:lnTo>
                <a:lnTo>
                  <a:pt x="64365" y="1081363"/>
                </a:lnTo>
                <a:lnTo>
                  <a:pt x="47717" y="1042483"/>
                </a:lnTo>
                <a:lnTo>
                  <a:pt x="33434" y="1002687"/>
                </a:lnTo>
                <a:lnTo>
                  <a:pt x="21588" y="962038"/>
                </a:lnTo>
                <a:lnTo>
                  <a:pt x="12250" y="920593"/>
                </a:lnTo>
                <a:lnTo>
                  <a:pt x="5492" y="878415"/>
                </a:lnTo>
                <a:lnTo>
                  <a:pt x="1384" y="835564"/>
                </a:lnTo>
                <a:lnTo>
                  <a:pt x="0" y="792099"/>
                </a:lnTo>
                <a:close/>
              </a:path>
            </a:pathLst>
          </a:custGeom>
          <a:ln w="10170">
            <a:solidFill>
              <a:srgbClr val="FF0000"/>
            </a:solidFill>
          </a:ln>
        </p:spPr>
        <p:txBody>
          <a:bodyPr wrap="square" lIns="0" tIns="0" rIns="0" bIns="0" rtlCol="0"/>
          <a:lstStyle/>
          <a:p>
            <a:endParaRPr/>
          </a:p>
        </p:txBody>
      </p:sp>
    </p:spTree>
    <p:extLst>
      <p:ext uri="{BB962C8B-B14F-4D97-AF65-F5344CB8AC3E}">
        <p14:creationId xmlns:p14="http://schemas.microsoft.com/office/powerpoint/2010/main" val="3779082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CN" dirty="0"/>
              <a:t>Suggestion: </a:t>
            </a:r>
            <a:r>
              <a:rPr lang="en-US" altLang="zh-CN" dirty="0" err="1"/>
              <a:t>Weldline</a:t>
            </a:r>
            <a:endParaRPr lang="zh-TW" altLang="en-US" dirty="0"/>
          </a:p>
        </p:txBody>
      </p:sp>
      <p:sp>
        <p:nvSpPr>
          <p:cNvPr id="4" name="投影片編號版面配置區 3"/>
          <p:cNvSpPr>
            <a:spLocks noGrp="1"/>
          </p:cNvSpPr>
          <p:nvPr>
            <p:ph type="sldNum" sz="quarter" idx="12"/>
          </p:nvPr>
        </p:nvSpPr>
        <p:spPr/>
        <p:txBody>
          <a:bodyPr/>
          <a:lstStyle/>
          <a:p>
            <a:fld id="{48F63A3B-78C7-47BE-AE5E-E10140E04643}" type="slidenum">
              <a:rPr lang="en-US" smtClean="0"/>
              <a:t>13</a:t>
            </a:fld>
            <a:endParaRPr lang="en-US" dirty="0"/>
          </a:p>
        </p:txBody>
      </p:sp>
      <p:sp>
        <p:nvSpPr>
          <p:cNvPr id="7" name="object 3"/>
          <p:cNvSpPr txBox="1"/>
          <p:nvPr/>
        </p:nvSpPr>
        <p:spPr>
          <a:xfrm>
            <a:off x="93980" y="933132"/>
            <a:ext cx="11778472" cy="1243930"/>
          </a:xfrm>
          <a:prstGeom prst="rect">
            <a:avLst/>
          </a:prstGeom>
        </p:spPr>
        <p:txBody>
          <a:bodyPr vert="horz" wrap="square" lIns="0" tIns="12700" rIns="0" bIns="0" rtlCol="0">
            <a:spAutoFit/>
          </a:bodyPr>
          <a:lstStyle/>
          <a:p>
            <a:pPr marL="358775" marR="161925" indent="-346075">
              <a:lnSpc>
                <a:spcPct val="100000"/>
              </a:lnSpc>
              <a:spcBef>
                <a:spcPts val="100"/>
              </a:spcBef>
              <a:buFont typeface="Wingdings" panose="05000000000000000000" pitchFamily="2" charset="2"/>
              <a:buChar char="Ø"/>
              <a:tabLst>
                <a:tab pos="358140" algn="l"/>
                <a:tab pos="358775" algn="l"/>
              </a:tabLst>
            </a:pPr>
            <a:r>
              <a:rPr sz="2000" spc="-15" dirty="0">
                <a:latin typeface="Century Gothic" panose="020B0502020202020204" pitchFamily="34" charset="0"/>
                <a:cs typeface="Arial"/>
              </a:rPr>
              <a:t>Solve</a:t>
            </a:r>
            <a:r>
              <a:rPr sz="2000" spc="105" dirty="0">
                <a:latin typeface="Century Gothic" panose="020B0502020202020204" pitchFamily="34" charset="0"/>
                <a:cs typeface="Arial"/>
              </a:rPr>
              <a:t> </a:t>
            </a:r>
            <a:r>
              <a:rPr sz="2000" dirty="0">
                <a:latin typeface="Century Gothic" panose="020B0502020202020204" pitchFamily="34" charset="0"/>
                <a:cs typeface="Arial"/>
              </a:rPr>
              <a:t>the</a:t>
            </a:r>
            <a:r>
              <a:rPr sz="2000" spc="-55" dirty="0">
                <a:latin typeface="Century Gothic" panose="020B0502020202020204" pitchFamily="34" charset="0"/>
                <a:cs typeface="Arial"/>
              </a:rPr>
              <a:t> </a:t>
            </a:r>
            <a:r>
              <a:rPr sz="2000" spc="-10" dirty="0">
                <a:latin typeface="Century Gothic" panose="020B0502020202020204" pitchFamily="34" charset="0"/>
                <a:cs typeface="Arial"/>
              </a:rPr>
              <a:t>part</a:t>
            </a:r>
            <a:r>
              <a:rPr sz="2000" spc="25" dirty="0">
                <a:latin typeface="Century Gothic" panose="020B0502020202020204" pitchFamily="34" charset="0"/>
                <a:cs typeface="Arial"/>
              </a:rPr>
              <a:t> </a:t>
            </a:r>
            <a:r>
              <a:rPr sz="2000" spc="15" dirty="0">
                <a:latin typeface="Century Gothic" panose="020B0502020202020204" pitchFamily="34" charset="0"/>
                <a:cs typeface="Arial"/>
              </a:rPr>
              <a:t>sticking</a:t>
            </a:r>
            <a:r>
              <a:rPr sz="2000" spc="-220" dirty="0">
                <a:latin typeface="Century Gothic" panose="020B0502020202020204" pitchFamily="34" charset="0"/>
                <a:cs typeface="Arial"/>
              </a:rPr>
              <a:t> </a:t>
            </a:r>
            <a:r>
              <a:rPr sz="2000" spc="15" dirty="0">
                <a:latin typeface="Century Gothic" panose="020B0502020202020204" pitchFamily="34" charset="0"/>
                <a:cs typeface="Arial"/>
              </a:rPr>
              <a:t>issue</a:t>
            </a:r>
            <a:r>
              <a:rPr sz="2000" spc="-55" dirty="0">
                <a:latin typeface="Century Gothic" panose="020B0502020202020204" pitchFamily="34" charset="0"/>
                <a:cs typeface="Arial"/>
              </a:rPr>
              <a:t> </a:t>
            </a:r>
            <a:r>
              <a:rPr sz="2000" spc="-15" dirty="0">
                <a:latin typeface="Century Gothic" panose="020B0502020202020204" pitchFamily="34" charset="0"/>
                <a:cs typeface="Arial"/>
              </a:rPr>
              <a:t>firstly,</a:t>
            </a:r>
            <a:r>
              <a:rPr sz="2000" spc="-55" dirty="0">
                <a:latin typeface="Century Gothic" panose="020B0502020202020204" pitchFamily="34" charset="0"/>
                <a:cs typeface="Arial"/>
              </a:rPr>
              <a:t> </a:t>
            </a:r>
            <a:r>
              <a:rPr sz="2000" spc="10" dirty="0">
                <a:latin typeface="Century Gothic" panose="020B0502020202020204" pitchFamily="34" charset="0"/>
                <a:cs typeface="Arial"/>
              </a:rPr>
              <a:t>so</a:t>
            </a:r>
            <a:r>
              <a:rPr sz="2000" spc="-55" dirty="0">
                <a:latin typeface="Century Gothic" panose="020B0502020202020204" pitchFamily="34" charset="0"/>
                <a:cs typeface="Arial"/>
              </a:rPr>
              <a:t> </a:t>
            </a:r>
            <a:r>
              <a:rPr sz="2000" dirty="0">
                <a:latin typeface="Century Gothic" panose="020B0502020202020204" pitchFamily="34" charset="0"/>
                <a:cs typeface="Arial"/>
              </a:rPr>
              <a:t>to</a:t>
            </a:r>
            <a:r>
              <a:rPr sz="2000" spc="25" dirty="0">
                <a:latin typeface="Century Gothic" panose="020B0502020202020204" pitchFamily="34" charset="0"/>
                <a:cs typeface="Arial"/>
              </a:rPr>
              <a:t> </a:t>
            </a:r>
            <a:r>
              <a:rPr sz="2000" spc="5" dirty="0">
                <a:latin typeface="Century Gothic" panose="020B0502020202020204" pitchFamily="34" charset="0"/>
                <a:cs typeface="Arial"/>
              </a:rPr>
              <a:t>use</a:t>
            </a:r>
            <a:r>
              <a:rPr sz="2000" spc="-55" dirty="0">
                <a:latin typeface="Century Gothic" panose="020B0502020202020204" pitchFamily="34" charset="0"/>
                <a:cs typeface="Arial"/>
              </a:rPr>
              <a:t> </a:t>
            </a:r>
            <a:r>
              <a:rPr sz="2000" spc="0" dirty="0">
                <a:latin typeface="Century Gothic" panose="020B0502020202020204" pitchFamily="34" charset="0"/>
                <a:cs typeface="Arial"/>
              </a:rPr>
              <a:t>longer</a:t>
            </a:r>
            <a:r>
              <a:rPr sz="2000" spc="-90" dirty="0">
                <a:latin typeface="Century Gothic" panose="020B0502020202020204" pitchFamily="34" charset="0"/>
                <a:cs typeface="Arial"/>
              </a:rPr>
              <a:t> </a:t>
            </a:r>
            <a:r>
              <a:rPr sz="2000" spc="0" dirty="0">
                <a:latin typeface="Century Gothic" panose="020B0502020202020204" pitchFamily="34" charset="0"/>
                <a:cs typeface="Arial"/>
              </a:rPr>
              <a:t>steam</a:t>
            </a:r>
            <a:r>
              <a:rPr sz="2000" spc="-50" dirty="0">
                <a:latin typeface="Century Gothic" panose="020B0502020202020204" pitchFamily="34" charset="0"/>
                <a:cs typeface="Arial"/>
              </a:rPr>
              <a:t> </a:t>
            </a:r>
            <a:r>
              <a:rPr sz="2000" spc="0" dirty="0">
                <a:latin typeface="Century Gothic" panose="020B0502020202020204" pitchFamily="34" charset="0"/>
                <a:cs typeface="Arial"/>
              </a:rPr>
              <a:t>heating</a:t>
            </a:r>
            <a:r>
              <a:rPr sz="2000" spc="-55" dirty="0">
                <a:latin typeface="Century Gothic" panose="020B0502020202020204" pitchFamily="34" charset="0"/>
                <a:cs typeface="Arial"/>
              </a:rPr>
              <a:t> </a:t>
            </a:r>
            <a:r>
              <a:rPr sz="2000" dirty="0">
                <a:latin typeface="Century Gothic" panose="020B0502020202020204" pitchFamily="34" charset="0"/>
                <a:cs typeface="Arial"/>
              </a:rPr>
              <a:t>to</a:t>
            </a:r>
            <a:r>
              <a:rPr sz="2000" spc="25" dirty="0">
                <a:latin typeface="Century Gothic" panose="020B0502020202020204" pitchFamily="34" charset="0"/>
                <a:cs typeface="Arial"/>
              </a:rPr>
              <a:t> </a:t>
            </a:r>
            <a:r>
              <a:rPr sz="2000" spc="5" dirty="0">
                <a:latin typeface="Century Gothic" panose="020B0502020202020204" pitchFamily="34" charset="0"/>
                <a:cs typeface="Arial"/>
              </a:rPr>
              <a:t>fix  </a:t>
            </a:r>
            <a:r>
              <a:rPr sz="2000" spc="0" dirty="0">
                <a:latin typeface="Century Gothic" panose="020B0502020202020204" pitchFamily="34" charset="0"/>
                <a:cs typeface="Arial"/>
              </a:rPr>
              <a:t>surface </a:t>
            </a:r>
            <a:r>
              <a:rPr sz="2000" spc="10" dirty="0">
                <a:latin typeface="Century Gothic" panose="020B0502020202020204" pitchFamily="34" charset="0"/>
                <a:cs typeface="Arial"/>
              </a:rPr>
              <a:t>welding</a:t>
            </a:r>
            <a:r>
              <a:rPr sz="2000" spc="-225" dirty="0">
                <a:latin typeface="Century Gothic" panose="020B0502020202020204" pitchFamily="34" charset="0"/>
                <a:cs typeface="Arial"/>
              </a:rPr>
              <a:t> </a:t>
            </a:r>
            <a:r>
              <a:rPr sz="2000" spc="10" dirty="0">
                <a:latin typeface="Century Gothic" panose="020B0502020202020204" pitchFamily="34" charset="0"/>
                <a:cs typeface="Arial"/>
              </a:rPr>
              <a:t>line</a:t>
            </a:r>
            <a:endParaRPr sz="2000" dirty="0">
              <a:latin typeface="Century Gothic" panose="020B0502020202020204" pitchFamily="34" charset="0"/>
              <a:cs typeface="Arial"/>
            </a:endParaRPr>
          </a:p>
          <a:p>
            <a:pPr marL="358775" marR="5080" indent="-346075" algn="just">
              <a:lnSpc>
                <a:spcPct val="100000"/>
              </a:lnSpc>
              <a:spcBef>
                <a:spcPts val="10"/>
              </a:spcBef>
              <a:buFont typeface="Wingdings" panose="05000000000000000000" pitchFamily="2" charset="2"/>
              <a:buChar char="Ø"/>
              <a:tabLst>
                <a:tab pos="358775" algn="l"/>
              </a:tabLst>
            </a:pPr>
            <a:r>
              <a:rPr sz="2000" spc="-10" dirty="0">
                <a:latin typeface="Century Gothic" panose="020B0502020202020204" pitchFamily="34" charset="0"/>
                <a:cs typeface="Arial"/>
              </a:rPr>
              <a:t>Current </a:t>
            </a:r>
            <a:r>
              <a:rPr sz="2000" dirty="0">
                <a:latin typeface="Century Gothic" panose="020B0502020202020204" pitchFamily="34" charset="0"/>
                <a:cs typeface="Arial"/>
              </a:rPr>
              <a:t>undercut at ends of the structure </a:t>
            </a:r>
            <a:r>
              <a:rPr sz="2000" spc="-10" dirty="0">
                <a:latin typeface="Century Gothic" panose="020B0502020202020204" pitchFamily="34" charset="0"/>
                <a:cs typeface="Arial"/>
              </a:rPr>
              <a:t>are </a:t>
            </a:r>
            <a:r>
              <a:rPr sz="2000" spc="15" dirty="0">
                <a:latin typeface="Century Gothic" panose="020B0502020202020204" pitchFamily="34" charset="0"/>
                <a:cs typeface="Arial"/>
              </a:rPr>
              <a:t>weak. </a:t>
            </a:r>
            <a:r>
              <a:rPr sz="2000" spc="0" dirty="0">
                <a:latin typeface="Century Gothic" panose="020B0502020202020204" pitchFamily="34" charset="0"/>
                <a:cs typeface="Arial"/>
              </a:rPr>
              <a:t>Suggest </a:t>
            </a:r>
            <a:r>
              <a:rPr sz="2000" dirty="0">
                <a:latin typeface="Century Gothic" panose="020B0502020202020204" pitchFamily="34" charset="0"/>
                <a:cs typeface="Arial"/>
              </a:rPr>
              <a:t>to add</a:t>
            </a:r>
            <a:r>
              <a:rPr sz="2000" spc="-270" dirty="0">
                <a:latin typeface="Century Gothic" panose="020B0502020202020204" pitchFamily="34" charset="0"/>
                <a:cs typeface="Arial"/>
              </a:rPr>
              <a:t> </a:t>
            </a:r>
            <a:r>
              <a:rPr sz="2000" spc="10" dirty="0">
                <a:latin typeface="Century Gothic" panose="020B0502020202020204" pitchFamily="34" charset="0"/>
                <a:cs typeface="Arial"/>
              </a:rPr>
              <a:t>more  </a:t>
            </a:r>
            <a:r>
              <a:rPr sz="2000" dirty="0">
                <a:latin typeface="Century Gothic" panose="020B0502020202020204" pitchFamily="34" charset="0"/>
                <a:cs typeface="Arial"/>
              </a:rPr>
              <a:t>undercuts</a:t>
            </a:r>
            <a:r>
              <a:rPr sz="2000" spc="-15" dirty="0">
                <a:latin typeface="Century Gothic" panose="020B0502020202020204" pitchFamily="34" charset="0"/>
                <a:cs typeface="Arial"/>
              </a:rPr>
              <a:t> </a:t>
            </a:r>
            <a:r>
              <a:rPr sz="2000" dirty="0">
                <a:latin typeface="Century Gothic" panose="020B0502020202020204" pitchFamily="34" charset="0"/>
                <a:cs typeface="Arial"/>
              </a:rPr>
              <a:t>on</a:t>
            </a:r>
            <a:r>
              <a:rPr sz="2000" spc="-55" dirty="0">
                <a:latin typeface="Century Gothic" panose="020B0502020202020204" pitchFamily="34" charset="0"/>
                <a:cs typeface="Arial"/>
              </a:rPr>
              <a:t> </a:t>
            </a:r>
            <a:r>
              <a:rPr sz="2000" spc="5" dirty="0">
                <a:latin typeface="Century Gothic" panose="020B0502020202020204" pitchFamily="34" charset="0"/>
                <a:cs typeface="Arial"/>
              </a:rPr>
              <a:t>ejector</a:t>
            </a:r>
            <a:r>
              <a:rPr sz="2000" spc="-90" dirty="0">
                <a:latin typeface="Century Gothic" panose="020B0502020202020204" pitchFamily="34" charset="0"/>
                <a:cs typeface="Arial"/>
              </a:rPr>
              <a:t> </a:t>
            </a:r>
            <a:r>
              <a:rPr sz="2000" spc="10" dirty="0">
                <a:latin typeface="Century Gothic" panose="020B0502020202020204" pitchFamily="34" charset="0"/>
                <a:cs typeface="Arial"/>
              </a:rPr>
              <a:t>side</a:t>
            </a:r>
            <a:r>
              <a:rPr sz="2000" spc="-55" dirty="0">
                <a:latin typeface="Century Gothic" panose="020B0502020202020204" pitchFamily="34" charset="0"/>
                <a:cs typeface="Arial"/>
              </a:rPr>
              <a:t> </a:t>
            </a:r>
            <a:r>
              <a:rPr sz="2000" dirty="0">
                <a:latin typeface="Century Gothic" panose="020B0502020202020204" pitchFamily="34" charset="0"/>
                <a:cs typeface="Arial"/>
              </a:rPr>
              <a:t>to</a:t>
            </a:r>
            <a:r>
              <a:rPr sz="2000" spc="25" dirty="0">
                <a:latin typeface="Century Gothic" panose="020B0502020202020204" pitchFamily="34" charset="0"/>
                <a:cs typeface="Arial"/>
              </a:rPr>
              <a:t> </a:t>
            </a:r>
            <a:r>
              <a:rPr sz="2000" spc="0" dirty="0">
                <a:latin typeface="Century Gothic" panose="020B0502020202020204" pitchFamily="34" charset="0"/>
                <a:cs typeface="Arial"/>
              </a:rPr>
              <a:t>keep</a:t>
            </a:r>
            <a:r>
              <a:rPr sz="2000" spc="-55" dirty="0">
                <a:latin typeface="Century Gothic" panose="020B0502020202020204" pitchFamily="34" charset="0"/>
                <a:cs typeface="Arial"/>
              </a:rPr>
              <a:t> </a:t>
            </a:r>
            <a:r>
              <a:rPr sz="2000" dirty="0">
                <a:latin typeface="Century Gothic" panose="020B0502020202020204" pitchFamily="34" charset="0"/>
                <a:cs typeface="Arial"/>
              </a:rPr>
              <a:t>the</a:t>
            </a:r>
            <a:r>
              <a:rPr sz="2000" spc="-55" dirty="0">
                <a:latin typeface="Century Gothic" panose="020B0502020202020204" pitchFamily="34" charset="0"/>
                <a:cs typeface="Arial"/>
              </a:rPr>
              <a:t> </a:t>
            </a:r>
            <a:r>
              <a:rPr sz="2000" spc="-10" dirty="0">
                <a:latin typeface="Century Gothic" panose="020B0502020202020204" pitchFamily="34" charset="0"/>
                <a:cs typeface="Arial"/>
              </a:rPr>
              <a:t>part</a:t>
            </a:r>
            <a:r>
              <a:rPr sz="2000" spc="25" dirty="0">
                <a:latin typeface="Century Gothic" panose="020B0502020202020204" pitchFamily="34" charset="0"/>
                <a:cs typeface="Arial"/>
              </a:rPr>
              <a:t> </a:t>
            </a:r>
            <a:r>
              <a:rPr sz="2000" dirty="0">
                <a:latin typeface="Century Gothic" panose="020B0502020202020204" pitchFamily="34" charset="0"/>
                <a:cs typeface="Arial"/>
              </a:rPr>
              <a:t>to</a:t>
            </a:r>
            <a:r>
              <a:rPr sz="2000" spc="25" dirty="0">
                <a:latin typeface="Century Gothic" panose="020B0502020202020204" pitchFamily="34" charset="0"/>
                <a:cs typeface="Arial"/>
              </a:rPr>
              <a:t> </a:t>
            </a:r>
            <a:r>
              <a:rPr sz="2000" dirty="0">
                <a:latin typeface="Century Gothic" panose="020B0502020202020204" pitchFamily="34" charset="0"/>
                <a:cs typeface="Arial"/>
              </a:rPr>
              <a:t>tool</a:t>
            </a:r>
            <a:r>
              <a:rPr sz="2000" spc="-25" dirty="0">
                <a:latin typeface="Century Gothic" panose="020B0502020202020204" pitchFamily="34" charset="0"/>
                <a:cs typeface="Arial"/>
              </a:rPr>
              <a:t> </a:t>
            </a:r>
            <a:r>
              <a:rPr sz="2000" dirty="0">
                <a:latin typeface="Century Gothic" panose="020B0502020202020204" pitchFamily="34" charset="0"/>
                <a:cs typeface="Arial"/>
              </a:rPr>
              <a:t>moving</a:t>
            </a:r>
            <a:r>
              <a:rPr sz="2000" spc="-55" dirty="0">
                <a:latin typeface="Century Gothic" panose="020B0502020202020204" pitchFamily="34" charset="0"/>
                <a:cs typeface="Arial"/>
              </a:rPr>
              <a:t> </a:t>
            </a:r>
            <a:r>
              <a:rPr sz="2000" spc="10" dirty="0">
                <a:latin typeface="Century Gothic" panose="020B0502020202020204" pitchFamily="34" charset="0"/>
                <a:cs typeface="Arial"/>
              </a:rPr>
              <a:t>side</a:t>
            </a:r>
            <a:r>
              <a:rPr sz="2000" spc="-55" dirty="0">
                <a:latin typeface="Century Gothic" panose="020B0502020202020204" pitchFamily="34" charset="0"/>
                <a:cs typeface="Arial"/>
              </a:rPr>
              <a:t> </a:t>
            </a:r>
            <a:r>
              <a:rPr sz="2000" spc="10" dirty="0">
                <a:latin typeface="Century Gothic" panose="020B0502020202020204" pitchFamily="34" charset="0"/>
                <a:cs typeface="Arial"/>
              </a:rPr>
              <a:t>when</a:t>
            </a:r>
            <a:r>
              <a:rPr sz="2000" spc="-55" dirty="0">
                <a:latin typeface="Century Gothic" panose="020B0502020202020204" pitchFamily="34" charset="0"/>
                <a:cs typeface="Arial"/>
              </a:rPr>
              <a:t> </a:t>
            </a:r>
            <a:r>
              <a:rPr sz="2000" spc="25" dirty="0">
                <a:latin typeface="Century Gothic" panose="020B0502020202020204" pitchFamily="34" charset="0"/>
                <a:cs typeface="Arial"/>
              </a:rPr>
              <a:t>mold </a:t>
            </a:r>
            <a:r>
              <a:rPr sz="2000" spc="0" dirty="0">
                <a:latin typeface="Century Gothic" panose="020B0502020202020204" pitchFamily="34" charset="0"/>
                <a:cs typeface="Arial"/>
              </a:rPr>
              <a:t>opening</a:t>
            </a:r>
            <a:r>
              <a:rPr sz="2000" spc="-60" dirty="0">
                <a:latin typeface="Century Gothic" panose="020B0502020202020204" pitchFamily="34" charset="0"/>
                <a:cs typeface="Arial"/>
              </a:rPr>
              <a:t> </a:t>
            </a:r>
            <a:r>
              <a:rPr sz="2000" spc="10" dirty="0">
                <a:latin typeface="Century Gothic" panose="020B0502020202020204" pitchFamily="34" charset="0"/>
                <a:cs typeface="Arial"/>
              </a:rPr>
              <a:t>in</a:t>
            </a:r>
            <a:r>
              <a:rPr sz="2000" spc="-60" dirty="0">
                <a:latin typeface="Century Gothic" panose="020B0502020202020204" pitchFamily="34" charset="0"/>
                <a:cs typeface="Arial"/>
              </a:rPr>
              <a:t> </a:t>
            </a:r>
            <a:r>
              <a:rPr sz="2000" spc="10" dirty="0">
                <a:latin typeface="Century Gothic" panose="020B0502020202020204" pitchFamily="34" charset="0"/>
                <a:cs typeface="Arial"/>
              </a:rPr>
              <a:t>case</a:t>
            </a:r>
            <a:r>
              <a:rPr sz="2000" spc="-60" dirty="0">
                <a:latin typeface="Century Gothic" panose="020B0502020202020204" pitchFamily="34" charset="0"/>
                <a:cs typeface="Arial"/>
              </a:rPr>
              <a:t> </a:t>
            </a:r>
            <a:r>
              <a:rPr sz="2000" spc="15" dirty="0">
                <a:latin typeface="Century Gothic" panose="020B0502020202020204" pitchFamily="34" charset="0"/>
                <a:cs typeface="Arial"/>
              </a:rPr>
              <a:t>sticking</a:t>
            </a:r>
            <a:r>
              <a:rPr sz="2000" spc="-225" dirty="0">
                <a:latin typeface="Century Gothic" panose="020B0502020202020204" pitchFamily="34" charset="0"/>
                <a:cs typeface="Arial"/>
              </a:rPr>
              <a:t> </a:t>
            </a:r>
            <a:r>
              <a:rPr sz="2000" spc="15" dirty="0">
                <a:latin typeface="Century Gothic" panose="020B0502020202020204" pitchFamily="34" charset="0"/>
                <a:cs typeface="Arial"/>
              </a:rPr>
              <a:t>issue</a:t>
            </a:r>
            <a:r>
              <a:rPr sz="2000" spc="-60" dirty="0">
                <a:latin typeface="Century Gothic" panose="020B0502020202020204" pitchFamily="34" charset="0"/>
                <a:cs typeface="Arial"/>
              </a:rPr>
              <a:t> </a:t>
            </a:r>
            <a:r>
              <a:rPr sz="2000" spc="0" dirty="0">
                <a:latin typeface="Century Gothic" panose="020B0502020202020204" pitchFamily="34" charset="0"/>
                <a:cs typeface="Arial"/>
              </a:rPr>
              <a:t>occurs</a:t>
            </a:r>
            <a:r>
              <a:rPr sz="2000" spc="-110" dirty="0">
                <a:latin typeface="Century Gothic" panose="020B0502020202020204" pitchFamily="34" charset="0"/>
                <a:cs typeface="Arial"/>
              </a:rPr>
              <a:t> </a:t>
            </a:r>
            <a:r>
              <a:rPr sz="2000" spc="0" dirty="0">
                <a:latin typeface="Century Gothic" panose="020B0502020202020204" pitchFamily="34" charset="0"/>
                <a:cs typeface="Arial"/>
              </a:rPr>
              <a:t>once</a:t>
            </a:r>
            <a:r>
              <a:rPr sz="2000" spc="-60" dirty="0">
                <a:latin typeface="Century Gothic" panose="020B0502020202020204" pitchFamily="34" charset="0"/>
                <a:cs typeface="Arial"/>
              </a:rPr>
              <a:t> </a:t>
            </a:r>
            <a:r>
              <a:rPr sz="2000" spc="0" dirty="0">
                <a:latin typeface="Century Gothic" panose="020B0502020202020204" pitchFamily="34" charset="0"/>
                <a:cs typeface="Arial"/>
              </a:rPr>
              <a:t>high</a:t>
            </a:r>
            <a:r>
              <a:rPr sz="2000" spc="-60" dirty="0">
                <a:latin typeface="Century Gothic" panose="020B0502020202020204" pitchFamily="34" charset="0"/>
                <a:cs typeface="Arial"/>
              </a:rPr>
              <a:t> </a:t>
            </a:r>
            <a:r>
              <a:rPr sz="2000" spc="15" dirty="0">
                <a:latin typeface="Century Gothic" panose="020B0502020202020204" pitchFamily="34" charset="0"/>
                <a:cs typeface="Arial"/>
              </a:rPr>
              <a:t>temp.</a:t>
            </a:r>
            <a:r>
              <a:rPr sz="2000" spc="-60" dirty="0">
                <a:latin typeface="Century Gothic" panose="020B0502020202020204" pitchFamily="34" charset="0"/>
                <a:cs typeface="Arial"/>
              </a:rPr>
              <a:t> </a:t>
            </a:r>
            <a:r>
              <a:rPr sz="2000" spc="15" dirty="0">
                <a:latin typeface="Century Gothic" panose="020B0502020202020204" pitchFamily="34" charset="0"/>
                <a:cs typeface="Arial"/>
              </a:rPr>
              <a:t>was</a:t>
            </a:r>
            <a:r>
              <a:rPr sz="2000" spc="-110" dirty="0">
                <a:latin typeface="Century Gothic" panose="020B0502020202020204" pitchFamily="34" charset="0"/>
                <a:cs typeface="Arial"/>
              </a:rPr>
              <a:t> </a:t>
            </a:r>
            <a:r>
              <a:rPr sz="2000" spc="5" dirty="0">
                <a:latin typeface="Century Gothic" panose="020B0502020202020204" pitchFamily="34" charset="0"/>
                <a:cs typeface="Arial"/>
              </a:rPr>
              <a:t>applied</a:t>
            </a:r>
            <a:endParaRPr sz="2000" dirty="0">
              <a:latin typeface="Century Gothic" panose="020B0502020202020204" pitchFamily="34" charset="0"/>
              <a:cs typeface="Arial"/>
            </a:endParaRPr>
          </a:p>
        </p:txBody>
      </p:sp>
      <p:sp>
        <p:nvSpPr>
          <p:cNvPr id="8" name="object 4"/>
          <p:cNvSpPr/>
          <p:nvPr/>
        </p:nvSpPr>
        <p:spPr>
          <a:xfrm>
            <a:off x="526901" y="2615946"/>
            <a:ext cx="6048629" cy="2249551"/>
          </a:xfrm>
          <a:prstGeom prst="rect">
            <a:avLst/>
          </a:prstGeom>
          <a:blipFill>
            <a:blip r:embed="rId2" cstate="print"/>
            <a:stretch>
              <a:fillRect/>
            </a:stretch>
          </a:blipFill>
        </p:spPr>
        <p:txBody>
          <a:bodyPr wrap="square" lIns="0" tIns="0" rIns="0" bIns="0" rtlCol="0"/>
          <a:lstStyle/>
          <a:p>
            <a:endParaRPr/>
          </a:p>
        </p:txBody>
      </p:sp>
      <p:sp>
        <p:nvSpPr>
          <p:cNvPr id="12" name="object 5"/>
          <p:cNvSpPr/>
          <p:nvPr/>
        </p:nvSpPr>
        <p:spPr>
          <a:xfrm>
            <a:off x="8058739" y="2615946"/>
            <a:ext cx="2952369" cy="3066288"/>
          </a:xfrm>
          <a:prstGeom prst="rect">
            <a:avLst/>
          </a:prstGeom>
          <a:blipFill>
            <a:blip r:embed="rId3" cstate="print"/>
            <a:stretch>
              <a:fillRect/>
            </a:stretch>
          </a:blipFill>
        </p:spPr>
        <p:txBody>
          <a:bodyPr wrap="square" lIns="0" tIns="0" rIns="0" bIns="0" rtlCol="0"/>
          <a:lstStyle/>
          <a:p>
            <a:endParaRPr/>
          </a:p>
        </p:txBody>
      </p:sp>
      <p:sp>
        <p:nvSpPr>
          <p:cNvPr id="13" name="object 6"/>
          <p:cNvSpPr/>
          <p:nvPr/>
        </p:nvSpPr>
        <p:spPr>
          <a:xfrm>
            <a:off x="1199757" y="3480054"/>
            <a:ext cx="4608830" cy="1368425"/>
          </a:xfrm>
          <a:custGeom>
            <a:avLst/>
            <a:gdLst/>
            <a:ahLst/>
            <a:cxnLst/>
            <a:rect l="l" t="t" r="r" b="b"/>
            <a:pathLst>
              <a:path w="4608830" h="1368425">
                <a:moveTo>
                  <a:pt x="0" y="1368171"/>
                </a:moveTo>
                <a:lnTo>
                  <a:pt x="4608449" y="1368171"/>
                </a:lnTo>
                <a:lnTo>
                  <a:pt x="4608449" y="0"/>
                </a:lnTo>
                <a:lnTo>
                  <a:pt x="0" y="0"/>
                </a:lnTo>
                <a:lnTo>
                  <a:pt x="0" y="1368171"/>
                </a:lnTo>
                <a:close/>
              </a:path>
            </a:pathLst>
          </a:custGeom>
          <a:ln w="10170">
            <a:solidFill>
              <a:srgbClr val="FF0000"/>
            </a:solidFill>
          </a:ln>
        </p:spPr>
        <p:txBody>
          <a:bodyPr wrap="square" lIns="0" tIns="0" rIns="0" bIns="0" rtlCol="0"/>
          <a:lstStyle/>
          <a:p>
            <a:endParaRPr/>
          </a:p>
        </p:txBody>
      </p:sp>
      <p:sp>
        <p:nvSpPr>
          <p:cNvPr id="14" name="object 7"/>
          <p:cNvSpPr/>
          <p:nvPr/>
        </p:nvSpPr>
        <p:spPr>
          <a:xfrm>
            <a:off x="9149616" y="4092537"/>
            <a:ext cx="432434" cy="288290"/>
          </a:xfrm>
          <a:custGeom>
            <a:avLst/>
            <a:gdLst/>
            <a:ahLst/>
            <a:cxnLst/>
            <a:rect l="l" t="t" r="r" b="b"/>
            <a:pathLst>
              <a:path w="432434" h="288289">
                <a:moveTo>
                  <a:pt x="144017" y="0"/>
                </a:moveTo>
                <a:lnTo>
                  <a:pt x="0" y="144018"/>
                </a:lnTo>
                <a:lnTo>
                  <a:pt x="144017" y="288036"/>
                </a:lnTo>
                <a:lnTo>
                  <a:pt x="144017" y="216027"/>
                </a:lnTo>
                <a:lnTo>
                  <a:pt x="432053" y="216027"/>
                </a:lnTo>
                <a:lnTo>
                  <a:pt x="432053" y="72009"/>
                </a:lnTo>
                <a:lnTo>
                  <a:pt x="144017" y="72009"/>
                </a:lnTo>
                <a:lnTo>
                  <a:pt x="144017" y="0"/>
                </a:lnTo>
                <a:close/>
              </a:path>
            </a:pathLst>
          </a:custGeom>
          <a:solidFill>
            <a:srgbClr val="FFFF00"/>
          </a:solidFill>
        </p:spPr>
        <p:txBody>
          <a:bodyPr wrap="square" lIns="0" tIns="0" rIns="0" bIns="0" rtlCol="0"/>
          <a:lstStyle/>
          <a:p>
            <a:endParaRPr/>
          </a:p>
        </p:txBody>
      </p:sp>
    </p:spTree>
    <p:extLst>
      <p:ext uri="{BB962C8B-B14F-4D97-AF65-F5344CB8AC3E}">
        <p14:creationId xmlns:p14="http://schemas.microsoft.com/office/powerpoint/2010/main" val="18847192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CN" dirty="0"/>
              <a:t>Part Defect Feedback Overview</a:t>
            </a:r>
            <a:endParaRPr lang="zh-TW" altLang="en-US" dirty="0"/>
          </a:p>
        </p:txBody>
      </p:sp>
      <p:sp>
        <p:nvSpPr>
          <p:cNvPr id="4" name="投影片編號版面配置區 3"/>
          <p:cNvSpPr>
            <a:spLocks noGrp="1"/>
          </p:cNvSpPr>
          <p:nvPr>
            <p:ph type="sldNum" sz="quarter" idx="12"/>
          </p:nvPr>
        </p:nvSpPr>
        <p:spPr/>
        <p:txBody>
          <a:bodyPr/>
          <a:lstStyle/>
          <a:p>
            <a:fld id="{48F63A3B-78C7-47BE-AE5E-E10140E04643}" type="slidenum">
              <a:rPr lang="en-US" smtClean="0"/>
              <a:t>14</a:t>
            </a:fld>
            <a:endParaRPr lang="en-US" dirty="0"/>
          </a:p>
        </p:txBody>
      </p:sp>
      <p:sp>
        <p:nvSpPr>
          <p:cNvPr id="19" name="object 3"/>
          <p:cNvSpPr/>
          <p:nvPr/>
        </p:nvSpPr>
        <p:spPr>
          <a:xfrm>
            <a:off x="2072700" y="1052677"/>
            <a:ext cx="7488808" cy="4988941"/>
          </a:xfrm>
          <a:prstGeom prst="rect">
            <a:avLst/>
          </a:prstGeom>
          <a:blipFill>
            <a:blip r:embed="rId2" cstate="print"/>
            <a:stretch>
              <a:fillRect/>
            </a:stretch>
          </a:blipFill>
        </p:spPr>
        <p:txBody>
          <a:bodyPr wrap="square" lIns="0" tIns="0" rIns="0" bIns="0" rtlCol="0"/>
          <a:lstStyle/>
          <a:p>
            <a:endParaRPr/>
          </a:p>
        </p:txBody>
      </p:sp>
      <p:sp>
        <p:nvSpPr>
          <p:cNvPr id="20" name="object 4"/>
          <p:cNvSpPr txBox="1"/>
          <p:nvPr/>
        </p:nvSpPr>
        <p:spPr>
          <a:xfrm>
            <a:off x="3656847" y="2492882"/>
            <a:ext cx="576580" cy="432434"/>
          </a:xfrm>
          <a:prstGeom prst="rect">
            <a:avLst/>
          </a:prstGeom>
          <a:ln w="10170">
            <a:solidFill>
              <a:srgbClr val="FF0000"/>
            </a:solidFill>
          </a:ln>
        </p:spPr>
        <p:txBody>
          <a:bodyPr vert="horz" wrap="square" lIns="0" tIns="38100" rIns="0" bIns="0" rtlCol="0">
            <a:spAutoFit/>
          </a:bodyPr>
          <a:lstStyle/>
          <a:p>
            <a:pPr marL="30480" algn="ctr">
              <a:lnSpc>
                <a:spcPct val="100000"/>
              </a:lnSpc>
              <a:spcBef>
                <a:spcPts val="300"/>
              </a:spcBef>
            </a:pPr>
            <a:r>
              <a:rPr sz="1850" spc="-5" dirty="0">
                <a:solidFill>
                  <a:srgbClr val="FFFFFF"/>
                </a:solidFill>
                <a:latin typeface="Arial"/>
                <a:cs typeface="Arial"/>
              </a:rPr>
              <a:t>1</a:t>
            </a:r>
            <a:endParaRPr sz="1850">
              <a:latin typeface="Arial"/>
              <a:cs typeface="Arial"/>
            </a:endParaRPr>
          </a:p>
        </p:txBody>
      </p:sp>
      <p:sp>
        <p:nvSpPr>
          <p:cNvPr id="21" name="object 5"/>
          <p:cNvSpPr txBox="1"/>
          <p:nvPr/>
        </p:nvSpPr>
        <p:spPr>
          <a:xfrm>
            <a:off x="7257297" y="2492882"/>
            <a:ext cx="576580" cy="432434"/>
          </a:xfrm>
          <a:prstGeom prst="rect">
            <a:avLst/>
          </a:prstGeom>
          <a:ln w="10170">
            <a:solidFill>
              <a:srgbClr val="FF0000"/>
            </a:solidFill>
          </a:ln>
        </p:spPr>
        <p:txBody>
          <a:bodyPr vert="horz" wrap="square" lIns="0" tIns="38100" rIns="0" bIns="0" rtlCol="0">
            <a:spAutoFit/>
          </a:bodyPr>
          <a:lstStyle/>
          <a:p>
            <a:pPr marL="38100" algn="ctr">
              <a:lnSpc>
                <a:spcPct val="100000"/>
              </a:lnSpc>
              <a:spcBef>
                <a:spcPts val="300"/>
              </a:spcBef>
            </a:pPr>
            <a:r>
              <a:rPr sz="1850" spc="-5" dirty="0">
                <a:solidFill>
                  <a:srgbClr val="FFFFFF"/>
                </a:solidFill>
                <a:latin typeface="Arial"/>
                <a:cs typeface="Arial"/>
              </a:rPr>
              <a:t>2</a:t>
            </a:r>
            <a:endParaRPr sz="1850">
              <a:latin typeface="Arial"/>
              <a:cs typeface="Arial"/>
            </a:endParaRPr>
          </a:p>
        </p:txBody>
      </p:sp>
      <p:sp>
        <p:nvSpPr>
          <p:cNvPr id="22" name="object 6"/>
          <p:cNvSpPr txBox="1"/>
          <p:nvPr/>
        </p:nvSpPr>
        <p:spPr>
          <a:xfrm>
            <a:off x="5313055" y="4653153"/>
            <a:ext cx="576580" cy="432434"/>
          </a:xfrm>
          <a:prstGeom prst="rect">
            <a:avLst/>
          </a:prstGeom>
          <a:ln w="10170">
            <a:solidFill>
              <a:srgbClr val="FF0000"/>
            </a:solidFill>
          </a:ln>
        </p:spPr>
        <p:txBody>
          <a:bodyPr vert="horz" wrap="square" lIns="0" tIns="41275" rIns="0" bIns="0" rtlCol="0">
            <a:spAutoFit/>
          </a:bodyPr>
          <a:lstStyle/>
          <a:p>
            <a:pPr marL="34290" algn="ctr">
              <a:lnSpc>
                <a:spcPct val="100000"/>
              </a:lnSpc>
              <a:spcBef>
                <a:spcPts val="325"/>
              </a:spcBef>
            </a:pPr>
            <a:r>
              <a:rPr sz="1850" spc="-5" dirty="0">
                <a:solidFill>
                  <a:srgbClr val="FFFFFF"/>
                </a:solidFill>
                <a:latin typeface="Arial"/>
                <a:cs typeface="Arial"/>
              </a:rPr>
              <a:t>3</a:t>
            </a:r>
            <a:endParaRPr sz="1850">
              <a:latin typeface="Arial"/>
              <a:cs typeface="Arial"/>
            </a:endParaRPr>
          </a:p>
        </p:txBody>
      </p:sp>
      <p:sp>
        <p:nvSpPr>
          <p:cNvPr id="23" name="object 7"/>
          <p:cNvSpPr txBox="1"/>
          <p:nvPr/>
        </p:nvSpPr>
        <p:spPr>
          <a:xfrm>
            <a:off x="4304928" y="1700796"/>
            <a:ext cx="2880360" cy="1152525"/>
          </a:xfrm>
          <a:prstGeom prst="rect">
            <a:avLst/>
          </a:prstGeom>
          <a:ln w="10170">
            <a:solidFill>
              <a:srgbClr val="2929FF"/>
            </a:solidFill>
          </a:ln>
        </p:spPr>
        <p:txBody>
          <a:bodyPr vert="horz" wrap="square" lIns="0" tIns="0" rIns="0" bIns="0" rtlCol="0">
            <a:spAutoFit/>
          </a:bodyPr>
          <a:lstStyle/>
          <a:p>
            <a:pPr>
              <a:lnSpc>
                <a:spcPct val="100000"/>
              </a:lnSpc>
            </a:pPr>
            <a:endParaRPr sz="2000">
              <a:latin typeface="Times New Roman"/>
              <a:cs typeface="Times New Roman"/>
            </a:endParaRPr>
          </a:p>
          <a:p>
            <a:pPr>
              <a:lnSpc>
                <a:spcPct val="100000"/>
              </a:lnSpc>
              <a:spcBef>
                <a:spcPts val="10"/>
              </a:spcBef>
            </a:pPr>
            <a:endParaRPr sz="1700">
              <a:latin typeface="Times New Roman"/>
              <a:cs typeface="Times New Roman"/>
            </a:endParaRPr>
          </a:p>
          <a:p>
            <a:pPr marL="34290" algn="ctr">
              <a:lnSpc>
                <a:spcPct val="100000"/>
              </a:lnSpc>
            </a:pPr>
            <a:r>
              <a:rPr sz="1850" spc="-5" dirty="0">
                <a:solidFill>
                  <a:srgbClr val="FFFFFF"/>
                </a:solidFill>
                <a:latin typeface="Arial"/>
                <a:cs typeface="Arial"/>
              </a:rPr>
              <a:t>6</a:t>
            </a:r>
            <a:endParaRPr sz="1850">
              <a:latin typeface="Arial"/>
              <a:cs typeface="Arial"/>
            </a:endParaRPr>
          </a:p>
        </p:txBody>
      </p:sp>
      <p:sp>
        <p:nvSpPr>
          <p:cNvPr id="24" name="object 8"/>
          <p:cNvSpPr txBox="1"/>
          <p:nvPr/>
        </p:nvSpPr>
        <p:spPr>
          <a:xfrm>
            <a:off x="2720730" y="2996945"/>
            <a:ext cx="1080135" cy="2016760"/>
          </a:xfrm>
          <a:prstGeom prst="rect">
            <a:avLst/>
          </a:prstGeom>
          <a:ln w="10170">
            <a:solidFill>
              <a:srgbClr val="2929FF"/>
            </a:solidFill>
          </a:ln>
        </p:spPr>
        <p:txBody>
          <a:bodyPr vert="horz" wrap="square" lIns="0" tIns="0" rIns="0" bIns="0" rtlCol="0">
            <a:spAutoFit/>
          </a:bodyPr>
          <a:lstStyle/>
          <a:p>
            <a:pPr>
              <a:lnSpc>
                <a:spcPct val="100000"/>
              </a:lnSpc>
            </a:pPr>
            <a:endParaRPr sz="2000">
              <a:latin typeface="Times New Roman"/>
              <a:cs typeface="Times New Roman"/>
            </a:endParaRPr>
          </a:p>
          <a:p>
            <a:pPr>
              <a:lnSpc>
                <a:spcPct val="100000"/>
              </a:lnSpc>
            </a:pPr>
            <a:endParaRPr sz="2000">
              <a:latin typeface="Times New Roman"/>
              <a:cs typeface="Times New Roman"/>
            </a:endParaRPr>
          </a:p>
          <a:p>
            <a:pPr>
              <a:lnSpc>
                <a:spcPct val="100000"/>
              </a:lnSpc>
              <a:spcBef>
                <a:spcPts val="55"/>
              </a:spcBef>
            </a:pPr>
            <a:endParaRPr sz="1650">
              <a:latin typeface="Times New Roman"/>
              <a:cs typeface="Times New Roman"/>
            </a:endParaRPr>
          </a:p>
          <a:p>
            <a:pPr marL="100965" algn="ctr">
              <a:lnSpc>
                <a:spcPct val="100000"/>
              </a:lnSpc>
            </a:pPr>
            <a:r>
              <a:rPr sz="1850" spc="-5" dirty="0">
                <a:solidFill>
                  <a:srgbClr val="FFFFFF"/>
                </a:solidFill>
                <a:latin typeface="Arial"/>
                <a:cs typeface="Arial"/>
              </a:rPr>
              <a:t>4</a:t>
            </a:r>
            <a:endParaRPr sz="1850">
              <a:latin typeface="Arial"/>
              <a:cs typeface="Arial"/>
            </a:endParaRPr>
          </a:p>
        </p:txBody>
      </p:sp>
      <p:sp>
        <p:nvSpPr>
          <p:cNvPr id="25" name="object 9"/>
          <p:cNvSpPr txBox="1"/>
          <p:nvPr/>
        </p:nvSpPr>
        <p:spPr>
          <a:xfrm>
            <a:off x="7545333" y="2996945"/>
            <a:ext cx="1080135" cy="2016760"/>
          </a:xfrm>
          <a:prstGeom prst="rect">
            <a:avLst/>
          </a:prstGeom>
          <a:ln w="10170">
            <a:solidFill>
              <a:srgbClr val="2929FF"/>
            </a:solidFill>
          </a:ln>
        </p:spPr>
        <p:txBody>
          <a:bodyPr vert="horz" wrap="square" lIns="0" tIns="0" rIns="0" bIns="0" rtlCol="0">
            <a:spAutoFit/>
          </a:bodyPr>
          <a:lstStyle/>
          <a:p>
            <a:pPr>
              <a:lnSpc>
                <a:spcPct val="100000"/>
              </a:lnSpc>
            </a:pPr>
            <a:endParaRPr sz="2000">
              <a:latin typeface="Times New Roman"/>
              <a:cs typeface="Times New Roman"/>
            </a:endParaRPr>
          </a:p>
          <a:p>
            <a:pPr>
              <a:lnSpc>
                <a:spcPct val="100000"/>
              </a:lnSpc>
              <a:spcBef>
                <a:spcPts val="10"/>
              </a:spcBef>
            </a:pPr>
            <a:endParaRPr sz="2700">
              <a:latin typeface="Times New Roman"/>
              <a:cs typeface="Times New Roman"/>
            </a:endParaRPr>
          </a:p>
          <a:p>
            <a:pPr marR="24765" algn="ctr">
              <a:lnSpc>
                <a:spcPct val="100000"/>
              </a:lnSpc>
              <a:spcBef>
                <a:spcPts val="5"/>
              </a:spcBef>
            </a:pPr>
            <a:r>
              <a:rPr sz="1850" spc="-5" dirty="0">
                <a:solidFill>
                  <a:srgbClr val="FFFFFF"/>
                </a:solidFill>
                <a:latin typeface="Arial"/>
                <a:cs typeface="Arial"/>
              </a:rPr>
              <a:t>5</a:t>
            </a:r>
            <a:endParaRPr sz="1850">
              <a:latin typeface="Arial"/>
              <a:cs typeface="Arial"/>
            </a:endParaRPr>
          </a:p>
        </p:txBody>
      </p:sp>
    </p:spTree>
    <p:extLst>
      <p:ext uri="{BB962C8B-B14F-4D97-AF65-F5344CB8AC3E}">
        <p14:creationId xmlns:p14="http://schemas.microsoft.com/office/powerpoint/2010/main" val="34552965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CN" dirty="0"/>
              <a:t>“Pitting” or “Streak” on Surface</a:t>
            </a:r>
            <a:endParaRPr lang="zh-TW" altLang="en-US" dirty="0"/>
          </a:p>
        </p:txBody>
      </p:sp>
      <p:sp>
        <p:nvSpPr>
          <p:cNvPr id="4" name="投影片編號版面配置區 3"/>
          <p:cNvSpPr>
            <a:spLocks noGrp="1"/>
          </p:cNvSpPr>
          <p:nvPr>
            <p:ph type="sldNum" sz="quarter" idx="12"/>
          </p:nvPr>
        </p:nvSpPr>
        <p:spPr/>
        <p:txBody>
          <a:bodyPr/>
          <a:lstStyle/>
          <a:p>
            <a:fld id="{48F63A3B-78C7-47BE-AE5E-E10140E04643}" type="slidenum">
              <a:rPr lang="en-US" smtClean="0"/>
              <a:t>15</a:t>
            </a:fld>
            <a:endParaRPr lang="en-US" dirty="0"/>
          </a:p>
        </p:txBody>
      </p:sp>
      <p:sp>
        <p:nvSpPr>
          <p:cNvPr id="11" name="object 3"/>
          <p:cNvSpPr/>
          <p:nvPr/>
        </p:nvSpPr>
        <p:spPr>
          <a:xfrm>
            <a:off x="6676846" y="1493227"/>
            <a:ext cx="3024377" cy="4544821"/>
          </a:xfrm>
          <a:prstGeom prst="rect">
            <a:avLst/>
          </a:prstGeom>
          <a:blipFill>
            <a:blip r:embed="rId2" cstate="print"/>
            <a:stretch>
              <a:fillRect/>
            </a:stretch>
          </a:blipFill>
        </p:spPr>
        <p:txBody>
          <a:bodyPr wrap="square" lIns="0" tIns="0" rIns="0" bIns="0" rtlCol="0"/>
          <a:lstStyle/>
          <a:p>
            <a:endParaRPr/>
          </a:p>
        </p:txBody>
      </p:sp>
      <p:sp>
        <p:nvSpPr>
          <p:cNvPr id="12" name="object 4"/>
          <p:cNvSpPr/>
          <p:nvPr/>
        </p:nvSpPr>
        <p:spPr>
          <a:xfrm>
            <a:off x="2284360" y="1493227"/>
            <a:ext cx="4075048" cy="4536566"/>
          </a:xfrm>
          <a:prstGeom prst="rect">
            <a:avLst/>
          </a:prstGeom>
          <a:blipFill>
            <a:blip r:embed="rId3" cstate="print"/>
            <a:stretch>
              <a:fillRect/>
            </a:stretch>
          </a:blipFill>
        </p:spPr>
        <p:txBody>
          <a:bodyPr wrap="square" lIns="0" tIns="0" rIns="0" bIns="0" rtlCol="0"/>
          <a:lstStyle/>
          <a:p>
            <a:endParaRPr/>
          </a:p>
        </p:txBody>
      </p:sp>
      <p:sp>
        <p:nvSpPr>
          <p:cNvPr id="13" name="object 5"/>
          <p:cNvSpPr/>
          <p:nvPr/>
        </p:nvSpPr>
        <p:spPr>
          <a:xfrm>
            <a:off x="4058487" y="3769067"/>
            <a:ext cx="288290" cy="360045"/>
          </a:xfrm>
          <a:custGeom>
            <a:avLst/>
            <a:gdLst/>
            <a:ahLst/>
            <a:cxnLst/>
            <a:rect l="l" t="t" r="r" b="b"/>
            <a:pathLst>
              <a:path w="288289" h="360045">
                <a:moveTo>
                  <a:pt x="0" y="179959"/>
                </a:moveTo>
                <a:lnTo>
                  <a:pt x="5138" y="132144"/>
                </a:lnTo>
                <a:lnTo>
                  <a:pt x="19642" y="89163"/>
                </a:lnTo>
                <a:lnTo>
                  <a:pt x="42148" y="52736"/>
                </a:lnTo>
                <a:lnTo>
                  <a:pt x="71289" y="24586"/>
                </a:lnTo>
                <a:lnTo>
                  <a:pt x="105701" y="6433"/>
                </a:lnTo>
                <a:lnTo>
                  <a:pt x="144018" y="0"/>
                </a:lnTo>
                <a:lnTo>
                  <a:pt x="182290" y="6433"/>
                </a:lnTo>
                <a:lnTo>
                  <a:pt x="216690" y="24586"/>
                </a:lnTo>
                <a:lnTo>
                  <a:pt x="245840" y="52736"/>
                </a:lnTo>
                <a:lnTo>
                  <a:pt x="268365" y="89163"/>
                </a:lnTo>
                <a:lnTo>
                  <a:pt x="282888" y="132144"/>
                </a:lnTo>
                <a:lnTo>
                  <a:pt x="288036" y="179959"/>
                </a:lnTo>
                <a:lnTo>
                  <a:pt x="282888" y="227826"/>
                </a:lnTo>
                <a:lnTo>
                  <a:pt x="268365" y="270843"/>
                </a:lnTo>
                <a:lnTo>
                  <a:pt x="245840" y="307292"/>
                </a:lnTo>
                <a:lnTo>
                  <a:pt x="216690" y="335454"/>
                </a:lnTo>
                <a:lnTo>
                  <a:pt x="182290" y="353610"/>
                </a:lnTo>
                <a:lnTo>
                  <a:pt x="144018" y="360045"/>
                </a:lnTo>
                <a:lnTo>
                  <a:pt x="105701" y="353610"/>
                </a:lnTo>
                <a:lnTo>
                  <a:pt x="71289" y="335454"/>
                </a:lnTo>
                <a:lnTo>
                  <a:pt x="42148" y="307292"/>
                </a:lnTo>
                <a:lnTo>
                  <a:pt x="19642" y="270843"/>
                </a:lnTo>
                <a:lnTo>
                  <a:pt x="5138" y="227826"/>
                </a:lnTo>
                <a:lnTo>
                  <a:pt x="0" y="179959"/>
                </a:lnTo>
                <a:close/>
              </a:path>
            </a:pathLst>
          </a:custGeom>
          <a:ln w="10170">
            <a:solidFill>
              <a:srgbClr val="FFFF00"/>
            </a:solidFill>
          </a:ln>
        </p:spPr>
        <p:txBody>
          <a:bodyPr wrap="square" lIns="0" tIns="0" rIns="0" bIns="0" rtlCol="0"/>
          <a:lstStyle/>
          <a:p>
            <a:endParaRPr/>
          </a:p>
        </p:txBody>
      </p:sp>
      <p:sp>
        <p:nvSpPr>
          <p:cNvPr id="14" name="object 6"/>
          <p:cNvSpPr/>
          <p:nvPr/>
        </p:nvSpPr>
        <p:spPr>
          <a:xfrm>
            <a:off x="5020638" y="3149434"/>
            <a:ext cx="288290" cy="360045"/>
          </a:xfrm>
          <a:custGeom>
            <a:avLst/>
            <a:gdLst/>
            <a:ahLst/>
            <a:cxnLst/>
            <a:rect l="l" t="t" r="r" b="b"/>
            <a:pathLst>
              <a:path w="288289" h="360045">
                <a:moveTo>
                  <a:pt x="0" y="180085"/>
                </a:moveTo>
                <a:lnTo>
                  <a:pt x="5147" y="132218"/>
                </a:lnTo>
                <a:lnTo>
                  <a:pt x="19670" y="89201"/>
                </a:lnTo>
                <a:lnTo>
                  <a:pt x="42195" y="52752"/>
                </a:lnTo>
                <a:lnTo>
                  <a:pt x="71345" y="24590"/>
                </a:lnTo>
                <a:lnTo>
                  <a:pt x="105745" y="6434"/>
                </a:lnTo>
                <a:lnTo>
                  <a:pt x="144018" y="0"/>
                </a:lnTo>
                <a:lnTo>
                  <a:pt x="182290" y="6434"/>
                </a:lnTo>
                <a:lnTo>
                  <a:pt x="216690" y="24590"/>
                </a:lnTo>
                <a:lnTo>
                  <a:pt x="245840" y="52752"/>
                </a:lnTo>
                <a:lnTo>
                  <a:pt x="268365" y="89201"/>
                </a:lnTo>
                <a:lnTo>
                  <a:pt x="282888" y="132218"/>
                </a:lnTo>
                <a:lnTo>
                  <a:pt x="288036" y="180085"/>
                </a:lnTo>
                <a:lnTo>
                  <a:pt x="282888" y="227900"/>
                </a:lnTo>
                <a:lnTo>
                  <a:pt x="268365" y="270881"/>
                </a:lnTo>
                <a:lnTo>
                  <a:pt x="245840" y="307308"/>
                </a:lnTo>
                <a:lnTo>
                  <a:pt x="216690" y="335458"/>
                </a:lnTo>
                <a:lnTo>
                  <a:pt x="182290" y="353611"/>
                </a:lnTo>
                <a:lnTo>
                  <a:pt x="144018" y="360044"/>
                </a:lnTo>
                <a:lnTo>
                  <a:pt x="105745" y="353611"/>
                </a:lnTo>
                <a:lnTo>
                  <a:pt x="71345" y="335458"/>
                </a:lnTo>
                <a:lnTo>
                  <a:pt x="42195" y="307308"/>
                </a:lnTo>
                <a:lnTo>
                  <a:pt x="19670" y="270881"/>
                </a:lnTo>
                <a:lnTo>
                  <a:pt x="5147" y="227900"/>
                </a:lnTo>
                <a:lnTo>
                  <a:pt x="0" y="180085"/>
                </a:lnTo>
                <a:close/>
              </a:path>
            </a:pathLst>
          </a:custGeom>
          <a:ln w="10170">
            <a:solidFill>
              <a:srgbClr val="FFFF00"/>
            </a:solidFill>
          </a:ln>
        </p:spPr>
        <p:txBody>
          <a:bodyPr wrap="square" lIns="0" tIns="0" rIns="0" bIns="0" rtlCol="0"/>
          <a:lstStyle/>
          <a:p>
            <a:endParaRPr/>
          </a:p>
        </p:txBody>
      </p:sp>
      <p:sp>
        <p:nvSpPr>
          <p:cNvPr id="15" name="object 7"/>
          <p:cNvSpPr/>
          <p:nvPr/>
        </p:nvSpPr>
        <p:spPr>
          <a:xfrm>
            <a:off x="7828990" y="2573362"/>
            <a:ext cx="288290" cy="216535"/>
          </a:xfrm>
          <a:custGeom>
            <a:avLst/>
            <a:gdLst/>
            <a:ahLst/>
            <a:cxnLst/>
            <a:rect l="l" t="t" r="r" b="b"/>
            <a:pathLst>
              <a:path w="288289" h="216535">
                <a:moveTo>
                  <a:pt x="107950" y="0"/>
                </a:moveTo>
                <a:lnTo>
                  <a:pt x="0" y="108076"/>
                </a:lnTo>
                <a:lnTo>
                  <a:pt x="107950" y="216026"/>
                </a:lnTo>
                <a:lnTo>
                  <a:pt x="107950" y="162051"/>
                </a:lnTo>
                <a:lnTo>
                  <a:pt x="288036" y="162051"/>
                </a:lnTo>
                <a:lnTo>
                  <a:pt x="288036" y="53975"/>
                </a:lnTo>
                <a:lnTo>
                  <a:pt x="107950" y="53975"/>
                </a:lnTo>
                <a:lnTo>
                  <a:pt x="107950" y="0"/>
                </a:lnTo>
                <a:close/>
              </a:path>
            </a:pathLst>
          </a:custGeom>
          <a:solidFill>
            <a:srgbClr val="FFFF00"/>
          </a:solidFill>
        </p:spPr>
        <p:txBody>
          <a:bodyPr wrap="square" lIns="0" tIns="0" rIns="0" bIns="0" rtlCol="0"/>
          <a:lstStyle/>
          <a:p>
            <a:endParaRPr/>
          </a:p>
        </p:txBody>
      </p:sp>
      <p:sp>
        <p:nvSpPr>
          <p:cNvPr id="16" name="object 8"/>
          <p:cNvSpPr/>
          <p:nvPr/>
        </p:nvSpPr>
        <p:spPr>
          <a:xfrm>
            <a:off x="8117026" y="3293452"/>
            <a:ext cx="288290" cy="360045"/>
          </a:xfrm>
          <a:custGeom>
            <a:avLst/>
            <a:gdLst/>
            <a:ahLst/>
            <a:cxnLst/>
            <a:rect l="l" t="t" r="r" b="b"/>
            <a:pathLst>
              <a:path w="288289" h="360045">
                <a:moveTo>
                  <a:pt x="0" y="180086"/>
                </a:moveTo>
                <a:lnTo>
                  <a:pt x="5147" y="132218"/>
                </a:lnTo>
                <a:lnTo>
                  <a:pt x="19670" y="89201"/>
                </a:lnTo>
                <a:lnTo>
                  <a:pt x="42195" y="52752"/>
                </a:lnTo>
                <a:lnTo>
                  <a:pt x="71345" y="24590"/>
                </a:lnTo>
                <a:lnTo>
                  <a:pt x="105745" y="6434"/>
                </a:lnTo>
                <a:lnTo>
                  <a:pt x="144018" y="0"/>
                </a:lnTo>
                <a:lnTo>
                  <a:pt x="182290" y="6434"/>
                </a:lnTo>
                <a:lnTo>
                  <a:pt x="216690" y="24590"/>
                </a:lnTo>
                <a:lnTo>
                  <a:pt x="245840" y="52752"/>
                </a:lnTo>
                <a:lnTo>
                  <a:pt x="268365" y="89201"/>
                </a:lnTo>
                <a:lnTo>
                  <a:pt x="282888" y="132218"/>
                </a:lnTo>
                <a:lnTo>
                  <a:pt x="288036" y="180086"/>
                </a:lnTo>
                <a:lnTo>
                  <a:pt x="282888" y="227900"/>
                </a:lnTo>
                <a:lnTo>
                  <a:pt x="268365" y="270881"/>
                </a:lnTo>
                <a:lnTo>
                  <a:pt x="245840" y="307308"/>
                </a:lnTo>
                <a:lnTo>
                  <a:pt x="216690" y="335458"/>
                </a:lnTo>
                <a:lnTo>
                  <a:pt x="182290" y="353611"/>
                </a:lnTo>
                <a:lnTo>
                  <a:pt x="144018" y="360044"/>
                </a:lnTo>
                <a:lnTo>
                  <a:pt x="105745" y="353611"/>
                </a:lnTo>
                <a:lnTo>
                  <a:pt x="71345" y="335458"/>
                </a:lnTo>
                <a:lnTo>
                  <a:pt x="42195" y="307308"/>
                </a:lnTo>
                <a:lnTo>
                  <a:pt x="19670" y="270881"/>
                </a:lnTo>
                <a:lnTo>
                  <a:pt x="5147" y="227900"/>
                </a:lnTo>
                <a:lnTo>
                  <a:pt x="0" y="180086"/>
                </a:lnTo>
                <a:close/>
              </a:path>
            </a:pathLst>
          </a:custGeom>
          <a:ln w="10170">
            <a:solidFill>
              <a:srgbClr val="FFFF00"/>
            </a:solidFill>
          </a:ln>
        </p:spPr>
        <p:txBody>
          <a:bodyPr wrap="square" lIns="0" tIns="0" rIns="0" bIns="0" rtlCol="0"/>
          <a:lstStyle/>
          <a:p>
            <a:endParaRPr/>
          </a:p>
        </p:txBody>
      </p:sp>
      <p:sp>
        <p:nvSpPr>
          <p:cNvPr id="17" name="object 9"/>
          <p:cNvSpPr/>
          <p:nvPr/>
        </p:nvSpPr>
        <p:spPr>
          <a:xfrm>
            <a:off x="8693097" y="3077425"/>
            <a:ext cx="288290" cy="360045"/>
          </a:xfrm>
          <a:custGeom>
            <a:avLst/>
            <a:gdLst/>
            <a:ahLst/>
            <a:cxnLst/>
            <a:rect l="l" t="t" r="r" b="b"/>
            <a:pathLst>
              <a:path w="288290" h="360045">
                <a:moveTo>
                  <a:pt x="0" y="180086"/>
                </a:moveTo>
                <a:lnTo>
                  <a:pt x="5138" y="132218"/>
                </a:lnTo>
                <a:lnTo>
                  <a:pt x="19642" y="89201"/>
                </a:lnTo>
                <a:lnTo>
                  <a:pt x="42148" y="52752"/>
                </a:lnTo>
                <a:lnTo>
                  <a:pt x="71289" y="24590"/>
                </a:lnTo>
                <a:lnTo>
                  <a:pt x="105701" y="6434"/>
                </a:lnTo>
                <a:lnTo>
                  <a:pt x="144018" y="0"/>
                </a:lnTo>
                <a:lnTo>
                  <a:pt x="182290" y="6434"/>
                </a:lnTo>
                <a:lnTo>
                  <a:pt x="216690" y="24590"/>
                </a:lnTo>
                <a:lnTo>
                  <a:pt x="245840" y="52752"/>
                </a:lnTo>
                <a:lnTo>
                  <a:pt x="268365" y="89201"/>
                </a:lnTo>
                <a:lnTo>
                  <a:pt x="282888" y="132218"/>
                </a:lnTo>
                <a:lnTo>
                  <a:pt x="288036" y="180086"/>
                </a:lnTo>
                <a:lnTo>
                  <a:pt x="282888" y="227900"/>
                </a:lnTo>
                <a:lnTo>
                  <a:pt x="268365" y="270881"/>
                </a:lnTo>
                <a:lnTo>
                  <a:pt x="245840" y="307308"/>
                </a:lnTo>
                <a:lnTo>
                  <a:pt x="216690" y="335458"/>
                </a:lnTo>
                <a:lnTo>
                  <a:pt x="182290" y="353611"/>
                </a:lnTo>
                <a:lnTo>
                  <a:pt x="144018" y="360044"/>
                </a:lnTo>
                <a:lnTo>
                  <a:pt x="105701" y="353611"/>
                </a:lnTo>
                <a:lnTo>
                  <a:pt x="71289" y="335458"/>
                </a:lnTo>
                <a:lnTo>
                  <a:pt x="42148" y="307308"/>
                </a:lnTo>
                <a:lnTo>
                  <a:pt x="19642" y="270881"/>
                </a:lnTo>
                <a:lnTo>
                  <a:pt x="5138" y="227900"/>
                </a:lnTo>
                <a:lnTo>
                  <a:pt x="0" y="180086"/>
                </a:lnTo>
                <a:close/>
              </a:path>
            </a:pathLst>
          </a:custGeom>
          <a:ln w="10170">
            <a:solidFill>
              <a:srgbClr val="FFFF00"/>
            </a:solidFill>
          </a:ln>
        </p:spPr>
        <p:txBody>
          <a:bodyPr wrap="square" lIns="0" tIns="0" rIns="0" bIns="0" rtlCol="0"/>
          <a:lstStyle/>
          <a:p>
            <a:endParaRPr/>
          </a:p>
        </p:txBody>
      </p:sp>
      <p:sp>
        <p:nvSpPr>
          <p:cNvPr id="18" name="object 10"/>
          <p:cNvSpPr/>
          <p:nvPr/>
        </p:nvSpPr>
        <p:spPr>
          <a:xfrm>
            <a:off x="9197160" y="3653497"/>
            <a:ext cx="288290" cy="360045"/>
          </a:xfrm>
          <a:custGeom>
            <a:avLst/>
            <a:gdLst/>
            <a:ahLst/>
            <a:cxnLst/>
            <a:rect l="l" t="t" r="r" b="b"/>
            <a:pathLst>
              <a:path w="288290" h="360045">
                <a:moveTo>
                  <a:pt x="0" y="180085"/>
                </a:moveTo>
                <a:lnTo>
                  <a:pt x="5138" y="132218"/>
                </a:lnTo>
                <a:lnTo>
                  <a:pt x="19642" y="89201"/>
                </a:lnTo>
                <a:lnTo>
                  <a:pt x="42148" y="52752"/>
                </a:lnTo>
                <a:lnTo>
                  <a:pt x="71289" y="24590"/>
                </a:lnTo>
                <a:lnTo>
                  <a:pt x="105701" y="6434"/>
                </a:lnTo>
                <a:lnTo>
                  <a:pt x="144018" y="0"/>
                </a:lnTo>
                <a:lnTo>
                  <a:pt x="182290" y="6434"/>
                </a:lnTo>
                <a:lnTo>
                  <a:pt x="216690" y="24590"/>
                </a:lnTo>
                <a:lnTo>
                  <a:pt x="245840" y="52752"/>
                </a:lnTo>
                <a:lnTo>
                  <a:pt x="268365" y="89201"/>
                </a:lnTo>
                <a:lnTo>
                  <a:pt x="282888" y="132218"/>
                </a:lnTo>
                <a:lnTo>
                  <a:pt x="288035" y="180085"/>
                </a:lnTo>
                <a:lnTo>
                  <a:pt x="282888" y="227900"/>
                </a:lnTo>
                <a:lnTo>
                  <a:pt x="268365" y="270881"/>
                </a:lnTo>
                <a:lnTo>
                  <a:pt x="245840" y="307308"/>
                </a:lnTo>
                <a:lnTo>
                  <a:pt x="216690" y="335458"/>
                </a:lnTo>
                <a:lnTo>
                  <a:pt x="182290" y="353611"/>
                </a:lnTo>
                <a:lnTo>
                  <a:pt x="144018" y="360044"/>
                </a:lnTo>
                <a:lnTo>
                  <a:pt x="105701" y="353611"/>
                </a:lnTo>
                <a:lnTo>
                  <a:pt x="71289" y="335458"/>
                </a:lnTo>
                <a:lnTo>
                  <a:pt x="42148" y="307308"/>
                </a:lnTo>
                <a:lnTo>
                  <a:pt x="19642" y="270881"/>
                </a:lnTo>
                <a:lnTo>
                  <a:pt x="5138" y="227900"/>
                </a:lnTo>
                <a:lnTo>
                  <a:pt x="0" y="180085"/>
                </a:lnTo>
                <a:close/>
              </a:path>
            </a:pathLst>
          </a:custGeom>
          <a:ln w="10170">
            <a:solidFill>
              <a:srgbClr val="FFFF00"/>
            </a:solidFill>
          </a:ln>
        </p:spPr>
        <p:txBody>
          <a:bodyPr wrap="square" lIns="0" tIns="0" rIns="0" bIns="0" rtlCol="0"/>
          <a:lstStyle/>
          <a:p>
            <a:endParaRPr/>
          </a:p>
        </p:txBody>
      </p:sp>
      <p:sp>
        <p:nvSpPr>
          <p:cNvPr id="26" name="object 11"/>
          <p:cNvSpPr/>
          <p:nvPr/>
        </p:nvSpPr>
        <p:spPr>
          <a:xfrm>
            <a:off x="9125152" y="3005416"/>
            <a:ext cx="288290" cy="360045"/>
          </a:xfrm>
          <a:custGeom>
            <a:avLst/>
            <a:gdLst/>
            <a:ahLst/>
            <a:cxnLst/>
            <a:rect l="l" t="t" r="r" b="b"/>
            <a:pathLst>
              <a:path w="288290" h="360045">
                <a:moveTo>
                  <a:pt x="0" y="180086"/>
                </a:moveTo>
                <a:lnTo>
                  <a:pt x="5138" y="132218"/>
                </a:lnTo>
                <a:lnTo>
                  <a:pt x="19642" y="89201"/>
                </a:lnTo>
                <a:lnTo>
                  <a:pt x="42148" y="52752"/>
                </a:lnTo>
                <a:lnTo>
                  <a:pt x="71289" y="24590"/>
                </a:lnTo>
                <a:lnTo>
                  <a:pt x="105701" y="6434"/>
                </a:lnTo>
                <a:lnTo>
                  <a:pt x="144017" y="0"/>
                </a:lnTo>
                <a:lnTo>
                  <a:pt x="182290" y="6434"/>
                </a:lnTo>
                <a:lnTo>
                  <a:pt x="216690" y="24590"/>
                </a:lnTo>
                <a:lnTo>
                  <a:pt x="245840" y="52752"/>
                </a:lnTo>
                <a:lnTo>
                  <a:pt x="268365" y="89201"/>
                </a:lnTo>
                <a:lnTo>
                  <a:pt x="282888" y="132218"/>
                </a:lnTo>
                <a:lnTo>
                  <a:pt x="288035" y="180086"/>
                </a:lnTo>
                <a:lnTo>
                  <a:pt x="282888" y="227900"/>
                </a:lnTo>
                <a:lnTo>
                  <a:pt x="268365" y="270881"/>
                </a:lnTo>
                <a:lnTo>
                  <a:pt x="245840" y="307308"/>
                </a:lnTo>
                <a:lnTo>
                  <a:pt x="216690" y="335458"/>
                </a:lnTo>
                <a:lnTo>
                  <a:pt x="182290" y="353611"/>
                </a:lnTo>
                <a:lnTo>
                  <a:pt x="144017" y="360045"/>
                </a:lnTo>
                <a:lnTo>
                  <a:pt x="105701" y="353611"/>
                </a:lnTo>
                <a:lnTo>
                  <a:pt x="71289" y="335458"/>
                </a:lnTo>
                <a:lnTo>
                  <a:pt x="42148" y="307308"/>
                </a:lnTo>
                <a:lnTo>
                  <a:pt x="19642" y="270881"/>
                </a:lnTo>
                <a:lnTo>
                  <a:pt x="5138" y="227900"/>
                </a:lnTo>
                <a:lnTo>
                  <a:pt x="0" y="180086"/>
                </a:lnTo>
                <a:close/>
              </a:path>
            </a:pathLst>
          </a:custGeom>
          <a:ln w="10170">
            <a:solidFill>
              <a:srgbClr val="FFFF00"/>
            </a:solidFill>
          </a:ln>
        </p:spPr>
        <p:txBody>
          <a:bodyPr wrap="square" lIns="0" tIns="0" rIns="0" bIns="0" rtlCol="0"/>
          <a:lstStyle/>
          <a:p>
            <a:endParaRPr/>
          </a:p>
        </p:txBody>
      </p:sp>
      <p:sp>
        <p:nvSpPr>
          <p:cNvPr id="27" name="object 12"/>
          <p:cNvSpPr txBox="1"/>
          <p:nvPr/>
        </p:nvSpPr>
        <p:spPr>
          <a:xfrm>
            <a:off x="4021403" y="1022120"/>
            <a:ext cx="704850" cy="306705"/>
          </a:xfrm>
          <a:prstGeom prst="rect">
            <a:avLst/>
          </a:prstGeom>
        </p:spPr>
        <p:txBody>
          <a:bodyPr vert="horz" wrap="square" lIns="0" tIns="11430" rIns="0" bIns="0" rtlCol="0">
            <a:spAutoFit/>
          </a:bodyPr>
          <a:lstStyle/>
          <a:p>
            <a:pPr marL="12700">
              <a:lnSpc>
                <a:spcPct val="100000"/>
              </a:lnSpc>
              <a:spcBef>
                <a:spcPts val="90"/>
              </a:spcBef>
            </a:pPr>
            <a:r>
              <a:rPr sz="1850" spc="-5" dirty="0">
                <a:latin typeface="Arial"/>
                <a:cs typeface="Arial"/>
              </a:rPr>
              <a:t>Area</a:t>
            </a:r>
            <a:r>
              <a:rPr sz="1850" spc="-170" dirty="0">
                <a:latin typeface="Arial"/>
                <a:cs typeface="Arial"/>
              </a:rPr>
              <a:t> </a:t>
            </a:r>
            <a:r>
              <a:rPr sz="1850" spc="-5" dirty="0">
                <a:latin typeface="Arial"/>
                <a:cs typeface="Arial"/>
              </a:rPr>
              <a:t>4</a:t>
            </a:r>
            <a:endParaRPr sz="1850">
              <a:latin typeface="Arial"/>
              <a:cs typeface="Arial"/>
            </a:endParaRPr>
          </a:p>
        </p:txBody>
      </p:sp>
      <p:sp>
        <p:nvSpPr>
          <p:cNvPr id="28" name="object 13"/>
          <p:cNvSpPr txBox="1"/>
          <p:nvPr/>
        </p:nvSpPr>
        <p:spPr>
          <a:xfrm>
            <a:off x="7409763" y="1094129"/>
            <a:ext cx="703580" cy="306705"/>
          </a:xfrm>
          <a:prstGeom prst="rect">
            <a:avLst/>
          </a:prstGeom>
        </p:spPr>
        <p:txBody>
          <a:bodyPr vert="horz" wrap="square" lIns="0" tIns="11430" rIns="0" bIns="0" rtlCol="0">
            <a:spAutoFit/>
          </a:bodyPr>
          <a:lstStyle/>
          <a:p>
            <a:pPr marL="12700">
              <a:lnSpc>
                <a:spcPct val="100000"/>
              </a:lnSpc>
              <a:spcBef>
                <a:spcPts val="90"/>
              </a:spcBef>
            </a:pPr>
            <a:r>
              <a:rPr sz="1850" spc="-10" dirty="0">
                <a:latin typeface="Arial"/>
                <a:cs typeface="Arial"/>
              </a:rPr>
              <a:t>Area</a:t>
            </a:r>
            <a:r>
              <a:rPr sz="1850" spc="-165" dirty="0">
                <a:latin typeface="Arial"/>
                <a:cs typeface="Arial"/>
              </a:rPr>
              <a:t> </a:t>
            </a:r>
            <a:r>
              <a:rPr sz="1850" spc="-5" dirty="0">
                <a:latin typeface="Arial"/>
                <a:cs typeface="Arial"/>
              </a:rPr>
              <a:t>5</a:t>
            </a:r>
            <a:endParaRPr sz="1850">
              <a:latin typeface="Arial"/>
              <a:cs typeface="Arial"/>
            </a:endParaRPr>
          </a:p>
        </p:txBody>
      </p:sp>
      <p:sp>
        <p:nvSpPr>
          <p:cNvPr id="29" name="object 14"/>
          <p:cNvSpPr/>
          <p:nvPr/>
        </p:nvSpPr>
        <p:spPr>
          <a:xfrm>
            <a:off x="2140341" y="1501735"/>
            <a:ext cx="1210957" cy="2140839"/>
          </a:xfrm>
          <a:prstGeom prst="rect">
            <a:avLst/>
          </a:prstGeom>
          <a:blipFill>
            <a:blip r:embed="rId4" cstate="print"/>
            <a:stretch>
              <a:fillRect/>
            </a:stretch>
          </a:blipFill>
        </p:spPr>
        <p:txBody>
          <a:bodyPr wrap="square" lIns="0" tIns="0" rIns="0" bIns="0" rtlCol="0"/>
          <a:lstStyle/>
          <a:p>
            <a:endParaRPr/>
          </a:p>
        </p:txBody>
      </p:sp>
      <p:sp>
        <p:nvSpPr>
          <p:cNvPr id="30" name="object 15"/>
          <p:cNvSpPr/>
          <p:nvPr/>
        </p:nvSpPr>
        <p:spPr>
          <a:xfrm>
            <a:off x="3355669" y="3656798"/>
            <a:ext cx="513080" cy="869315"/>
          </a:xfrm>
          <a:custGeom>
            <a:avLst/>
            <a:gdLst/>
            <a:ahLst/>
            <a:cxnLst/>
            <a:rect l="l" t="t" r="r" b="b"/>
            <a:pathLst>
              <a:path w="513080" h="869314">
                <a:moveTo>
                  <a:pt x="426085" y="796797"/>
                </a:moveTo>
                <a:lnTo>
                  <a:pt x="419862" y="798448"/>
                </a:lnTo>
                <a:lnTo>
                  <a:pt x="417068" y="803401"/>
                </a:lnTo>
                <a:lnTo>
                  <a:pt x="414274" y="808227"/>
                </a:lnTo>
                <a:lnTo>
                  <a:pt x="416051" y="814451"/>
                </a:lnTo>
                <a:lnTo>
                  <a:pt x="420878" y="817244"/>
                </a:lnTo>
                <a:lnTo>
                  <a:pt x="512825" y="869188"/>
                </a:lnTo>
                <a:lnTo>
                  <a:pt x="512825" y="856869"/>
                </a:lnTo>
                <a:lnTo>
                  <a:pt x="493903" y="856869"/>
                </a:lnTo>
                <a:lnTo>
                  <a:pt x="474934" y="824351"/>
                </a:lnTo>
                <a:lnTo>
                  <a:pt x="430911" y="799464"/>
                </a:lnTo>
                <a:lnTo>
                  <a:pt x="426085" y="796797"/>
                </a:lnTo>
                <a:close/>
              </a:path>
              <a:path w="513080" h="869314">
                <a:moveTo>
                  <a:pt x="474934" y="824351"/>
                </a:moveTo>
                <a:lnTo>
                  <a:pt x="493903" y="856869"/>
                </a:lnTo>
                <a:lnTo>
                  <a:pt x="502729" y="851788"/>
                </a:lnTo>
                <a:lnTo>
                  <a:pt x="492506" y="851788"/>
                </a:lnTo>
                <a:lnTo>
                  <a:pt x="492506" y="834283"/>
                </a:lnTo>
                <a:lnTo>
                  <a:pt x="474934" y="824351"/>
                </a:lnTo>
                <a:close/>
              </a:path>
              <a:path w="513080" h="869314">
                <a:moveTo>
                  <a:pt x="508381" y="753363"/>
                </a:moveTo>
                <a:lnTo>
                  <a:pt x="497078" y="753363"/>
                </a:lnTo>
                <a:lnTo>
                  <a:pt x="492506" y="757935"/>
                </a:lnTo>
                <a:lnTo>
                  <a:pt x="492506" y="814059"/>
                </a:lnTo>
                <a:lnTo>
                  <a:pt x="511556" y="846708"/>
                </a:lnTo>
                <a:lnTo>
                  <a:pt x="493903" y="856869"/>
                </a:lnTo>
                <a:lnTo>
                  <a:pt x="512825" y="856869"/>
                </a:lnTo>
                <a:lnTo>
                  <a:pt x="512825" y="757935"/>
                </a:lnTo>
                <a:lnTo>
                  <a:pt x="508381" y="753363"/>
                </a:lnTo>
                <a:close/>
              </a:path>
              <a:path w="513080" h="869314">
                <a:moveTo>
                  <a:pt x="492506" y="834283"/>
                </a:moveTo>
                <a:lnTo>
                  <a:pt x="492506" y="851788"/>
                </a:lnTo>
                <a:lnTo>
                  <a:pt x="507745" y="842898"/>
                </a:lnTo>
                <a:lnTo>
                  <a:pt x="492506" y="834283"/>
                </a:lnTo>
                <a:close/>
              </a:path>
              <a:path w="513080" h="869314">
                <a:moveTo>
                  <a:pt x="492506" y="814059"/>
                </a:moveTo>
                <a:lnTo>
                  <a:pt x="492506" y="834283"/>
                </a:lnTo>
                <a:lnTo>
                  <a:pt x="507745" y="842898"/>
                </a:lnTo>
                <a:lnTo>
                  <a:pt x="492506" y="851788"/>
                </a:lnTo>
                <a:lnTo>
                  <a:pt x="502729" y="851788"/>
                </a:lnTo>
                <a:lnTo>
                  <a:pt x="511556" y="846708"/>
                </a:lnTo>
                <a:lnTo>
                  <a:pt x="492506" y="814059"/>
                </a:lnTo>
                <a:close/>
              </a:path>
              <a:path w="513080" h="869314">
                <a:moveTo>
                  <a:pt x="17526" y="0"/>
                </a:moveTo>
                <a:lnTo>
                  <a:pt x="0" y="10159"/>
                </a:lnTo>
                <a:lnTo>
                  <a:pt x="474934" y="824351"/>
                </a:lnTo>
                <a:lnTo>
                  <a:pt x="492506" y="834283"/>
                </a:lnTo>
                <a:lnTo>
                  <a:pt x="492506" y="814059"/>
                </a:lnTo>
                <a:lnTo>
                  <a:pt x="17526" y="0"/>
                </a:lnTo>
                <a:close/>
              </a:path>
            </a:pathLst>
          </a:custGeom>
          <a:solidFill>
            <a:srgbClr val="FFFF00"/>
          </a:solidFill>
        </p:spPr>
        <p:txBody>
          <a:bodyPr wrap="square" lIns="0" tIns="0" rIns="0" bIns="0" rtlCol="0"/>
          <a:lstStyle/>
          <a:p>
            <a:endParaRPr/>
          </a:p>
        </p:txBody>
      </p:sp>
    </p:spTree>
    <p:extLst>
      <p:ext uri="{BB962C8B-B14F-4D97-AF65-F5344CB8AC3E}">
        <p14:creationId xmlns:p14="http://schemas.microsoft.com/office/powerpoint/2010/main" val="12981677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Analysis: “Pitting” or “Streak” on Surface</a:t>
            </a:r>
            <a:endParaRPr lang="en-GB" altLang="de-DE" dirty="0"/>
          </a:p>
        </p:txBody>
      </p:sp>
      <p:sp>
        <p:nvSpPr>
          <p:cNvPr id="4" name="object 3"/>
          <p:cNvSpPr/>
          <p:nvPr/>
        </p:nvSpPr>
        <p:spPr>
          <a:xfrm>
            <a:off x="1043609" y="2708884"/>
            <a:ext cx="3298952" cy="3642105"/>
          </a:xfrm>
          <a:prstGeom prst="rect">
            <a:avLst/>
          </a:prstGeom>
          <a:blipFill>
            <a:blip r:embed="rId3" cstate="print"/>
            <a:stretch>
              <a:fillRect/>
            </a:stretch>
          </a:blipFill>
        </p:spPr>
        <p:txBody>
          <a:bodyPr wrap="square" lIns="0" tIns="0" rIns="0" bIns="0" rtlCol="0"/>
          <a:lstStyle/>
          <a:p>
            <a:endParaRPr/>
          </a:p>
        </p:txBody>
      </p:sp>
      <p:sp>
        <p:nvSpPr>
          <p:cNvPr id="5" name="object 4"/>
          <p:cNvSpPr txBox="1"/>
          <p:nvPr/>
        </p:nvSpPr>
        <p:spPr>
          <a:xfrm>
            <a:off x="78739" y="933132"/>
            <a:ext cx="12001892" cy="1243930"/>
          </a:xfrm>
          <a:prstGeom prst="rect">
            <a:avLst/>
          </a:prstGeom>
        </p:spPr>
        <p:txBody>
          <a:bodyPr vert="horz" wrap="square" lIns="0" tIns="12700" rIns="0" bIns="0" rtlCol="0">
            <a:spAutoFit/>
          </a:bodyPr>
          <a:lstStyle/>
          <a:p>
            <a:pPr marL="358775" marR="539115" indent="-346075">
              <a:lnSpc>
                <a:spcPct val="100000"/>
              </a:lnSpc>
              <a:spcBef>
                <a:spcPts val="100"/>
              </a:spcBef>
              <a:buFont typeface="Wingdings" panose="05000000000000000000" pitchFamily="2" charset="2"/>
              <a:buChar char="Ø"/>
              <a:tabLst>
                <a:tab pos="358140" algn="l"/>
                <a:tab pos="358775" algn="l"/>
              </a:tabLst>
            </a:pPr>
            <a:r>
              <a:rPr sz="2000" dirty="0">
                <a:latin typeface="Century Gothic" panose="020B0502020202020204" pitchFamily="34" charset="0"/>
                <a:cs typeface="Arial"/>
              </a:rPr>
              <a:t>When melt resin goes through the small channel to a wide space might  cause “Jetting” issue. Most defects in this area are relevant to it</a:t>
            </a:r>
          </a:p>
          <a:p>
            <a:pPr marL="358775" marR="5080" indent="-346075">
              <a:lnSpc>
                <a:spcPct val="100000"/>
              </a:lnSpc>
              <a:spcBef>
                <a:spcPts val="10"/>
              </a:spcBef>
              <a:buFont typeface="Wingdings" panose="05000000000000000000" pitchFamily="2" charset="2"/>
              <a:buChar char="Ø"/>
              <a:tabLst>
                <a:tab pos="358140" algn="l"/>
                <a:tab pos="358775" algn="l"/>
              </a:tabLst>
            </a:pPr>
            <a:r>
              <a:rPr sz="2000" dirty="0">
                <a:latin typeface="Century Gothic" panose="020B0502020202020204" pitchFamily="34" charset="0"/>
                <a:cs typeface="Arial"/>
              </a:rPr>
              <a:t>The defect “streak” or “pitting” on surface most likely are bubbles in different  forms when melt spread into big space</a:t>
            </a:r>
          </a:p>
        </p:txBody>
      </p:sp>
      <p:sp>
        <p:nvSpPr>
          <p:cNvPr id="6" name="object 5"/>
          <p:cNvSpPr/>
          <p:nvPr/>
        </p:nvSpPr>
        <p:spPr>
          <a:xfrm>
            <a:off x="789643" y="3895106"/>
            <a:ext cx="758190" cy="902335"/>
          </a:xfrm>
          <a:custGeom>
            <a:avLst/>
            <a:gdLst/>
            <a:ahLst/>
            <a:cxnLst/>
            <a:rect l="l" t="t" r="r" b="b"/>
            <a:pathLst>
              <a:path w="758190" h="902335">
                <a:moveTo>
                  <a:pt x="701465" y="850022"/>
                </a:moveTo>
                <a:lnTo>
                  <a:pt x="680000" y="867902"/>
                </a:lnTo>
                <a:lnTo>
                  <a:pt x="757978" y="902065"/>
                </a:lnTo>
                <a:lnTo>
                  <a:pt x="748069" y="859774"/>
                </a:lnTo>
                <a:lnTo>
                  <a:pt x="709591" y="859774"/>
                </a:lnTo>
                <a:lnTo>
                  <a:pt x="701465" y="850022"/>
                </a:lnTo>
                <a:close/>
              </a:path>
              <a:path w="758190" h="902335">
                <a:moveTo>
                  <a:pt x="717058" y="837034"/>
                </a:moveTo>
                <a:lnTo>
                  <a:pt x="701465" y="850022"/>
                </a:lnTo>
                <a:lnTo>
                  <a:pt x="709591" y="859774"/>
                </a:lnTo>
                <a:lnTo>
                  <a:pt x="725212" y="846820"/>
                </a:lnTo>
                <a:lnTo>
                  <a:pt x="717058" y="837034"/>
                </a:lnTo>
                <a:close/>
              </a:path>
              <a:path w="758190" h="902335">
                <a:moveTo>
                  <a:pt x="738547" y="819134"/>
                </a:moveTo>
                <a:lnTo>
                  <a:pt x="717058" y="837034"/>
                </a:lnTo>
                <a:lnTo>
                  <a:pt x="725212" y="846820"/>
                </a:lnTo>
                <a:lnTo>
                  <a:pt x="709591" y="859774"/>
                </a:lnTo>
                <a:lnTo>
                  <a:pt x="748069" y="859774"/>
                </a:lnTo>
                <a:lnTo>
                  <a:pt x="738547" y="819134"/>
                </a:lnTo>
                <a:close/>
              </a:path>
              <a:path w="758190" h="902335">
                <a:moveTo>
                  <a:pt x="68793" y="59131"/>
                </a:moveTo>
                <a:lnTo>
                  <a:pt x="62336" y="67167"/>
                </a:lnTo>
                <a:lnTo>
                  <a:pt x="53200" y="72104"/>
                </a:lnTo>
                <a:lnTo>
                  <a:pt x="701465" y="850022"/>
                </a:lnTo>
                <a:lnTo>
                  <a:pt x="717058" y="837034"/>
                </a:lnTo>
                <a:lnTo>
                  <a:pt x="68793" y="59131"/>
                </a:lnTo>
                <a:close/>
              </a:path>
              <a:path w="758190" h="902335">
                <a:moveTo>
                  <a:pt x="41389" y="0"/>
                </a:moveTo>
                <a:lnTo>
                  <a:pt x="26859" y="1446"/>
                </a:lnTo>
                <a:lnTo>
                  <a:pt x="13555" y="8620"/>
                </a:lnTo>
                <a:lnTo>
                  <a:pt x="4078" y="20478"/>
                </a:lnTo>
                <a:lnTo>
                  <a:pt x="0" y="34528"/>
                </a:lnTo>
                <a:lnTo>
                  <a:pt x="1477" y="49053"/>
                </a:lnTo>
                <a:lnTo>
                  <a:pt x="8666" y="62341"/>
                </a:lnTo>
                <a:lnTo>
                  <a:pt x="20463" y="71792"/>
                </a:lnTo>
                <a:lnTo>
                  <a:pt x="34491" y="75850"/>
                </a:lnTo>
                <a:lnTo>
                  <a:pt x="49024" y="74360"/>
                </a:lnTo>
                <a:lnTo>
                  <a:pt x="53200" y="72104"/>
                </a:lnTo>
                <a:lnTo>
                  <a:pt x="30141" y="44434"/>
                </a:lnTo>
                <a:lnTo>
                  <a:pt x="45750" y="31480"/>
                </a:lnTo>
                <a:lnTo>
                  <a:pt x="74873" y="31480"/>
                </a:lnTo>
                <a:lnTo>
                  <a:pt x="74402" y="26858"/>
                </a:lnTo>
                <a:lnTo>
                  <a:pt x="67213" y="13573"/>
                </a:lnTo>
                <a:lnTo>
                  <a:pt x="55416" y="4101"/>
                </a:lnTo>
                <a:lnTo>
                  <a:pt x="41389" y="0"/>
                </a:lnTo>
                <a:close/>
              </a:path>
              <a:path w="758190" h="902335">
                <a:moveTo>
                  <a:pt x="45750" y="31480"/>
                </a:moveTo>
                <a:lnTo>
                  <a:pt x="30141" y="44434"/>
                </a:lnTo>
                <a:lnTo>
                  <a:pt x="53200" y="72104"/>
                </a:lnTo>
                <a:lnTo>
                  <a:pt x="62336" y="67167"/>
                </a:lnTo>
                <a:lnTo>
                  <a:pt x="68793" y="59131"/>
                </a:lnTo>
                <a:lnTo>
                  <a:pt x="45750" y="31480"/>
                </a:lnTo>
                <a:close/>
              </a:path>
              <a:path w="758190" h="902335">
                <a:moveTo>
                  <a:pt x="74873" y="31480"/>
                </a:moveTo>
                <a:lnTo>
                  <a:pt x="45750" y="31480"/>
                </a:lnTo>
                <a:lnTo>
                  <a:pt x="68793" y="59131"/>
                </a:lnTo>
                <a:lnTo>
                  <a:pt x="71806" y="55381"/>
                </a:lnTo>
                <a:lnTo>
                  <a:pt x="75880" y="41370"/>
                </a:lnTo>
                <a:lnTo>
                  <a:pt x="74873" y="31480"/>
                </a:lnTo>
                <a:close/>
              </a:path>
            </a:pathLst>
          </a:custGeom>
          <a:solidFill>
            <a:srgbClr val="FF0000"/>
          </a:solidFill>
        </p:spPr>
        <p:txBody>
          <a:bodyPr wrap="square" lIns="0" tIns="0" rIns="0" bIns="0" rtlCol="0"/>
          <a:lstStyle/>
          <a:p>
            <a:endParaRPr/>
          </a:p>
        </p:txBody>
      </p:sp>
      <p:sp>
        <p:nvSpPr>
          <p:cNvPr id="7" name="object 6"/>
          <p:cNvSpPr txBox="1"/>
          <p:nvPr/>
        </p:nvSpPr>
        <p:spPr>
          <a:xfrm>
            <a:off x="116438" y="3459480"/>
            <a:ext cx="1116971" cy="591829"/>
          </a:xfrm>
          <a:prstGeom prst="rect">
            <a:avLst/>
          </a:prstGeom>
        </p:spPr>
        <p:txBody>
          <a:bodyPr vert="horz" wrap="square" lIns="0" tIns="27305" rIns="0" bIns="0" rtlCol="0">
            <a:spAutoFit/>
          </a:bodyPr>
          <a:lstStyle/>
          <a:p>
            <a:pPr marL="12700" marR="5080">
              <a:lnSpc>
                <a:spcPts val="2160"/>
              </a:lnSpc>
              <a:spcBef>
                <a:spcPts val="215"/>
              </a:spcBef>
            </a:pPr>
            <a:r>
              <a:rPr sz="1850" spc="-45" dirty="0">
                <a:latin typeface="Century Gothic" panose="020B0502020202020204" pitchFamily="34" charset="0"/>
                <a:cs typeface="Arial"/>
              </a:rPr>
              <a:t>Small  </a:t>
            </a:r>
            <a:r>
              <a:rPr sz="1850" spc="25" dirty="0">
                <a:latin typeface="Century Gothic" panose="020B0502020202020204" pitchFamily="34" charset="0"/>
                <a:cs typeface="Arial"/>
              </a:rPr>
              <a:t>c</a:t>
            </a:r>
            <a:r>
              <a:rPr sz="1850" spc="-70" dirty="0">
                <a:latin typeface="Century Gothic" panose="020B0502020202020204" pitchFamily="34" charset="0"/>
                <a:cs typeface="Arial"/>
              </a:rPr>
              <a:t>h</a:t>
            </a:r>
            <a:r>
              <a:rPr sz="1850" spc="5" dirty="0">
                <a:latin typeface="Century Gothic" panose="020B0502020202020204" pitchFamily="34" charset="0"/>
                <a:cs typeface="Arial"/>
              </a:rPr>
              <a:t>a</a:t>
            </a:r>
            <a:r>
              <a:rPr sz="1850" spc="-70" dirty="0">
                <a:latin typeface="Century Gothic" panose="020B0502020202020204" pitchFamily="34" charset="0"/>
                <a:cs typeface="Arial"/>
              </a:rPr>
              <a:t>nn</a:t>
            </a:r>
            <a:r>
              <a:rPr sz="1850" spc="5" dirty="0">
                <a:latin typeface="Century Gothic" panose="020B0502020202020204" pitchFamily="34" charset="0"/>
                <a:cs typeface="Arial"/>
              </a:rPr>
              <a:t>e</a:t>
            </a:r>
            <a:r>
              <a:rPr sz="1850" spc="-5" dirty="0">
                <a:latin typeface="Century Gothic" panose="020B0502020202020204" pitchFamily="34" charset="0"/>
                <a:cs typeface="Arial"/>
              </a:rPr>
              <a:t>l</a:t>
            </a:r>
            <a:endParaRPr sz="1850" dirty="0">
              <a:latin typeface="Century Gothic" panose="020B0502020202020204" pitchFamily="34" charset="0"/>
              <a:cs typeface="Arial"/>
            </a:endParaRPr>
          </a:p>
        </p:txBody>
      </p:sp>
      <p:sp>
        <p:nvSpPr>
          <p:cNvPr id="8" name="object 7"/>
          <p:cNvSpPr/>
          <p:nvPr/>
        </p:nvSpPr>
        <p:spPr>
          <a:xfrm>
            <a:off x="4572000" y="2780931"/>
            <a:ext cx="4392549" cy="3310001"/>
          </a:xfrm>
          <a:prstGeom prst="rect">
            <a:avLst/>
          </a:prstGeom>
          <a:blipFill>
            <a:blip r:embed="rId4" cstate="print"/>
            <a:stretch>
              <a:fillRect/>
            </a:stretch>
          </a:blipFill>
        </p:spPr>
        <p:txBody>
          <a:bodyPr wrap="square" lIns="0" tIns="0" rIns="0" bIns="0" rtlCol="0"/>
          <a:lstStyle/>
          <a:p>
            <a:endParaRPr/>
          </a:p>
        </p:txBody>
      </p:sp>
      <p:sp>
        <p:nvSpPr>
          <p:cNvPr id="9" name="object 8"/>
          <p:cNvSpPr/>
          <p:nvPr/>
        </p:nvSpPr>
        <p:spPr>
          <a:xfrm>
            <a:off x="1763648" y="4957064"/>
            <a:ext cx="3096895" cy="112395"/>
          </a:xfrm>
          <a:custGeom>
            <a:avLst/>
            <a:gdLst/>
            <a:ahLst/>
            <a:cxnLst/>
            <a:rect l="l" t="t" r="r" b="b"/>
            <a:pathLst>
              <a:path w="3096895" h="112395">
                <a:moveTo>
                  <a:pt x="3056091" y="56134"/>
                </a:moveTo>
                <a:lnTo>
                  <a:pt x="2990088" y="94615"/>
                </a:lnTo>
                <a:lnTo>
                  <a:pt x="2988437" y="100837"/>
                </a:lnTo>
                <a:lnTo>
                  <a:pt x="2991230" y="105663"/>
                </a:lnTo>
                <a:lnTo>
                  <a:pt x="2994152" y="110490"/>
                </a:lnTo>
                <a:lnTo>
                  <a:pt x="3000375" y="112141"/>
                </a:lnTo>
                <a:lnTo>
                  <a:pt x="3078976" y="66293"/>
                </a:lnTo>
                <a:lnTo>
                  <a:pt x="3076321" y="66293"/>
                </a:lnTo>
                <a:lnTo>
                  <a:pt x="3076321" y="64897"/>
                </a:lnTo>
                <a:lnTo>
                  <a:pt x="3071114" y="64897"/>
                </a:lnTo>
                <a:lnTo>
                  <a:pt x="3056091" y="56134"/>
                </a:lnTo>
                <a:close/>
              </a:path>
              <a:path w="3096895" h="112395">
                <a:moveTo>
                  <a:pt x="3038674" y="45974"/>
                </a:moveTo>
                <a:lnTo>
                  <a:pt x="0" y="45974"/>
                </a:lnTo>
                <a:lnTo>
                  <a:pt x="0" y="66293"/>
                </a:lnTo>
                <a:lnTo>
                  <a:pt x="3038674" y="66293"/>
                </a:lnTo>
                <a:lnTo>
                  <a:pt x="3056091" y="56134"/>
                </a:lnTo>
                <a:lnTo>
                  <a:pt x="3038674" y="45974"/>
                </a:lnTo>
                <a:close/>
              </a:path>
              <a:path w="3096895" h="112395">
                <a:moveTo>
                  <a:pt x="3078976" y="45974"/>
                </a:moveTo>
                <a:lnTo>
                  <a:pt x="3076321" y="45974"/>
                </a:lnTo>
                <a:lnTo>
                  <a:pt x="3076321" y="66293"/>
                </a:lnTo>
                <a:lnTo>
                  <a:pt x="3078976" y="66293"/>
                </a:lnTo>
                <a:lnTo>
                  <a:pt x="3096387" y="56134"/>
                </a:lnTo>
                <a:lnTo>
                  <a:pt x="3078976" y="45974"/>
                </a:lnTo>
                <a:close/>
              </a:path>
              <a:path w="3096895" h="112395">
                <a:moveTo>
                  <a:pt x="3071114" y="47371"/>
                </a:moveTo>
                <a:lnTo>
                  <a:pt x="3056091" y="56134"/>
                </a:lnTo>
                <a:lnTo>
                  <a:pt x="3071114" y="64897"/>
                </a:lnTo>
                <a:lnTo>
                  <a:pt x="3071114" y="47371"/>
                </a:lnTo>
                <a:close/>
              </a:path>
              <a:path w="3096895" h="112395">
                <a:moveTo>
                  <a:pt x="3076321" y="47371"/>
                </a:moveTo>
                <a:lnTo>
                  <a:pt x="3071114" y="47371"/>
                </a:lnTo>
                <a:lnTo>
                  <a:pt x="3071114" y="64897"/>
                </a:lnTo>
                <a:lnTo>
                  <a:pt x="3076321" y="64897"/>
                </a:lnTo>
                <a:lnTo>
                  <a:pt x="3076321" y="47371"/>
                </a:lnTo>
                <a:close/>
              </a:path>
              <a:path w="3096895" h="112395">
                <a:moveTo>
                  <a:pt x="3000375" y="0"/>
                </a:moveTo>
                <a:lnTo>
                  <a:pt x="2994152" y="1650"/>
                </a:lnTo>
                <a:lnTo>
                  <a:pt x="2991230" y="6604"/>
                </a:lnTo>
                <a:lnTo>
                  <a:pt x="2988437" y="11430"/>
                </a:lnTo>
                <a:lnTo>
                  <a:pt x="2990088" y="17653"/>
                </a:lnTo>
                <a:lnTo>
                  <a:pt x="3056091" y="56134"/>
                </a:lnTo>
                <a:lnTo>
                  <a:pt x="3071114" y="47371"/>
                </a:lnTo>
                <a:lnTo>
                  <a:pt x="3076321" y="47371"/>
                </a:lnTo>
                <a:lnTo>
                  <a:pt x="3076321" y="45974"/>
                </a:lnTo>
                <a:lnTo>
                  <a:pt x="3078976" y="45974"/>
                </a:lnTo>
                <a:lnTo>
                  <a:pt x="3005201" y="2921"/>
                </a:lnTo>
                <a:lnTo>
                  <a:pt x="3000375" y="0"/>
                </a:lnTo>
                <a:close/>
              </a:path>
            </a:pathLst>
          </a:custGeom>
          <a:solidFill>
            <a:srgbClr val="FF0000"/>
          </a:solidFill>
        </p:spPr>
        <p:txBody>
          <a:bodyPr wrap="square" lIns="0" tIns="0" rIns="0" bIns="0" rtlCol="0"/>
          <a:lstStyle/>
          <a:p>
            <a:endParaRPr/>
          </a:p>
        </p:txBody>
      </p:sp>
      <p:sp>
        <p:nvSpPr>
          <p:cNvPr id="10" name="object 9"/>
          <p:cNvSpPr/>
          <p:nvPr/>
        </p:nvSpPr>
        <p:spPr>
          <a:xfrm>
            <a:off x="5203444" y="4186809"/>
            <a:ext cx="270510" cy="296545"/>
          </a:xfrm>
          <a:custGeom>
            <a:avLst/>
            <a:gdLst/>
            <a:ahLst/>
            <a:cxnLst/>
            <a:rect l="l" t="t" r="r" b="b"/>
            <a:pathLst>
              <a:path w="270510" h="296545">
                <a:moveTo>
                  <a:pt x="54482" y="0"/>
                </a:moveTo>
                <a:lnTo>
                  <a:pt x="0" y="47117"/>
                </a:lnTo>
                <a:lnTo>
                  <a:pt x="188340" y="265176"/>
                </a:lnTo>
                <a:lnTo>
                  <a:pt x="161035" y="288671"/>
                </a:lnTo>
                <a:lnTo>
                  <a:pt x="262635" y="296037"/>
                </a:lnTo>
                <a:lnTo>
                  <a:pt x="268296" y="218059"/>
                </a:lnTo>
                <a:lnTo>
                  <a:pt x="242823" y="218059"/>
                </a:lnTo>
                <a:lnTo>
                  <a:pt x="54482" y="0"/>
                </a:lnTo>
                <a:close/>
              </a:path>
              <a:path w="270510" h="296545">
                <a:moveTo>
                  <a:pt x="270001" y="194564"/>
                </a:moveTo>
                <a:lnTo>
                  <a:pt x="242823" y="218059"/>
                </a:lnTo>
                <a:lnTo>
                  <a:pt x="268296" y="218059"/>
                </a:lnTo>
                <a:lnTo>
                  <a:pt x="270001" y="194564"/>
                </a:lnTo>
                <a:close/>
              </a:path>
            </a:pathLst>
          </a:custGeom>
          <a:solidFill>
            <a:srgbClr val="FFFF00"/>
          </a:solidFill>
        </p:spPr>
        <p:txBody>
          <a:bodyPr wrap="square" lIns="0" tIns="0" rIns="0" bIns="0" rtlCol="0"/>
          <a:lstStyle/>
          <a:p>
            <a:endParaRPr/>
          </a:p>
        </p:txBody>
      </p:sp>
      <p:sp>
        <p:nvSpPr>
          <p:cNvPr id="11" name="object 10"/>
          <p:cNvSpPr/>
          <p:nvPr/>
        </p:nvSpPr>
        <p:spPr>
          <a:xfrm>
            <a:off x="5203444" y="4186809"/>
            <a:ext cx="270510" cy="296545"/>
          </a:xfrm>
          <a:custGeom>
            <a:avLst/>
            <a:gdLst/>
            <a:ahLst/>
            <a:cxnLst/>
            <a:rect l="l" t="t" r="r" b="b"/>
            <a:pathLst>
              <a:path w="270510" h="296545">
                <a:moveTo>
                  <a:pt x="54482" y="0"/>
                </a:moveTo>
                <a:lnTo>
                  <a:pt x="242823" y="218059"/>
                </a:lnTo>
                <a:lnTo>
                  <a:pt x="270001" y="194564"/>
                </a:lnTo>
                <a:lnTo>
                  <a:pt x="262635" y="296037"/>
                </a:lnTo>
                <a:lnTo>
                  <a:pt x="161035" y="288671"/>
                </a:lnTo>
                <a:lnTo>
                  <a:pt x="188340" y="265176"/>
                </a:lnTo>
                <a:lnTo>
                  <a:pt x="0" y="47117"/>
                </a:lnTo>
                <a:lnTo>
                  <a:pt x="54482" y="0"/>
                </a:lnTo>
                <a:close/>
              </a:path>
            </a:pathLst>
          </a:custGeom>
          <a:ln w="10170">
            <a:solidFill>
              <a:srgbClr val="FFFF00"/>
            </a:solidFill>
          </a:ln>
        </p:spPr>
        <p:txBody>
          <a:bodyPr wrap="square" lIns="0" tIns="0" rIns="0" bIns="0" rtlCol="0"/>
          <a:lstStyle/>
          <a:p>
            <a:endParaRPr/>
          </a:p>
        </p:txBody>
      </p:sp>
      <p:sp>
        <p:nvSpPr>
          <p:cNvPr id="12" name="object 11"/>
          <p:cNvSpPr/>
          <p:nvPr/>
        </p:nvSpPr>
        <p:spPr>
          <a:xfrm>
            <a:off x="8147050" y="3165475"/>
            <a:ext cx="271780" cy="294005"/>
          </a:xfrm>
          <a:custGeom>
            <a:avLst/>
            <a:gdLst/>
            <a:ahLst/>
            <a:cxnLst/>
            <a:rect l="l" t="t" r="r" b="b"/>
            <a:pathLst>
              <a:path w="271779" h="294004">
                <a:moveTo>
                  <a:pt x="0" y="192150"/>
                </a:moveTo>
                <a:lnTo>
                  <a:pt x="6476" y="293750"/>
                </a:lnTo>
                <a:lnTo>
                  <a:pt x="108076" y="287400"/>
                </a:lnTo>
                <a:lnTo>
                  <a:pt x="81025" y="263651"/>
                </a:lnTo>
                <a:lnTo>
                  <a:pt x="123023" y="216026"/>
                </a:lnTo>
                <a:lnTo>
                  <a:pt x="27050" y="216026"/>
                </a:lnTo>
                <a:lnTo>
                  <a:pt x="0" y="192150"/>
                </a:lnTo>
                <a:close/>
              </a:path>
              <a:path w="271779" h="294004">
                <a:moveTo>
                  <a:pt x="217550" y="0"/>
                </a:moveTo>
                <a:lnTo>
                  <a:pt x="27050" y="216026"/>
                </a:lnTo>
                <a:lnTo>
                  <a:pt x="123023" y="216026"/>
                </a:lnTo>
                <a:lnTo>
                  <a:pt x="271525" y="47625"/>
                </a:lnTo>
                <a:lnTo>
                  <a:pt x="217550" y="0"/>
                </a:lnTo>
                <a:close/>
              </a:path>
            </a:pathLst>
          </a:custGeom>
          <a:solidFill>
            <a:srgbClr val="FFFF00"/>
          </a:solidFill>
        </p:spPr>
        <p:txBody>
          <a:bodyPr wrap="square" lIns="0" tIns="0" rIns="0" bIns="0" rtlCol="0"/>
          <a:lstStyle/>
          <a:p>
            <a:endParaRPr/>
          </a:p>
        </p:txBody>
      </p:sp>
      <p:sp>
        <p:nvSpPr>
          <p:cNvPr id="13" name="object 12"/>
          <p:cNvSpPr/>
          <p:nvPr/>
        </p:nvSpPr>
        <p:spPr>
          <a:xfrm>
            <a:off x="8147050" y="3165475"/>
            <a:ext cx="271780" cy="294005"/>
          </a:xfrm>
          <a:custGeom>
            <a:avLst/>
            <a:gdLst/>
            <a:ahLst/>
            <a:cxnLst/>
            <a:rect l="l" t="t" r="r" b="b"/>
            <a:pathLst>
              <a:path w="271779" h="294004">
                <a:moveTo>
                  <a:pt x="271525" y="47625"/>
                </a:moveTo>
                <a:lnTo>
                  <a:pt x="81025" y="263651"/>
                </a:lnTo>
                <a:lnTo>
                  <a:pt x="108076" y="287400"/>
                </a:lnTo>
                <a:lnTo>
                  <a:pt x="6476" y="293750"/>
                </a:lnTo>
                <a:lnTo>
                  <a:pt x="0" y="192150"/>
                </a:lnTo>
                <a:lnTo>
                  <a:pt x="27050" y="216026"/>
                </a:lnTo>
                <a:lnTo>
                  <a:pt x="217550" y="0"/>
                </a:lnTo>
                <a:lnTo>
                  <a:pt x="271525" y="47625"/>
                </a:lnTo>
                <a:close/>
              </a:path>
            </a:pathLst>
          </a:custGeom>
          <a:ln w="10170">
            <a:solidFill>
              <a:srgbClr val="FFFF00"/>
            </a:solidFill>
          </a:ln>
        </p:spPr>
        <p:txBody>
          <a:bodyPr wrap="square" lIns="0" tIns="0" rIns="0" bIns="0" rtlCol="0"/>
          <a:lstStyle/>
          <a:p>
            <a:endParaRPr/>
          </a:p>
        </p:txBody>
      </p:sp>
      <p:sp>
        <p:nvSpPr>
          <p:cNvPr id="14"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16</a:t>
            </a:fld>
            <a:endParaRPr lang="en-US" sz="1050" dirty="0">
              <a:solidFill>
                <a:srgbClr val="FFFFFF"/>
              </a:solidFill>
            </a:endParaRPr>
          </a:p>
        </p:txBody>
      </p:sp>
    </p:spTree>
    <p:extLst>
      <p:ext uri="{BB962C8B-B14F-4D97-AF65-F5344CB8AC3E}">
        <p14:creationId xmlns:p14="http://schemas.microsoft.com/office/powerpoint/2010/main" val="2257754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fr-FR" altLang="zh-CN" dirty="0"/>
              <a:t>XE4139 Air Vent </a:t>
            </a:r>
            <a:r>
              <a:rPr lang="fr-FR" altLang="zh-CN" dirty="0" err="1"/>
              <a:t>Trim</a:t>
            </a:r>
            <a:r>
              <a:rPr lang="fr-FR" altLang="zh-CN" dirty="0"/>
              <a:t> Surface </a:t>
            </a:r>
            <a:r>
              <a:rPr lang="fr-FR" altLang="zh-CN" dirty="0" err="1"/>
              <a:t>Defect</a:t>
            </a:r>
            <a:endParaRPr lang="en-GB" altLang="de-DE" dirty="0"/>
          </a:p>
        </p:txBody>
      </p:sp>
      <p:sp>
        <p:nvSpPr>
          <p:cNvPr id="4" name="object 3"/>
          <p:cNvSpPr/>
          <p:nvPr/>
        </p:nvSpPr>
        <p:spPr>
          <a:xfrm>
            <a:off x="1057884" y="1256157"/>
            <a:ext cx="6942963" cy="4089527"/>
          </a:xfrm>
          <a:prstGeom prst="rect">
            <a:avLst/>
          </a:prstGeom>
          <a:blipFill>
            <a:blip r:embed="rId3" cstate="print"/>
            <a:stretch>
              <a:fillRect/>
            </a:stretch>
          </a:blipFill>
        </p:spPr>
        <p:txBody>
          <a:bodyPr wrap="square" lIns="0" tIns="0" rIns="0" bIns="0" rtlCol="0"/>
          <a:lstStyle/>
          <a:p>
            <a:endParaRPr>
              <a:latin typeface="Century Gothic" panose="020B0502020202020204" pitchFamily="34" charset="0"/>
            </a:endParaRPr>
          </a:p>
        </p:txBody>
      </p:sp>
      <p:sp>
        <p:nvSpPr>
          <p:cNvPr id="5" name="object 4"/>
          <p:cNvSpPr/>
          <p:nvPr/>
        </p:nvSpPr>
        <p:spPr>
          <a:xfrm>
            <a:off x="6652956" y="1195745"/>
            <a:ext cx="1598295" cy="3676650"/>
          </a:xfrm>
          <a:custGeom>
            <a:avLst/>
            <a:gdLst/>
            <a:ahLst/>
            <a:cxnLst/>
            <a:rect l="l" t="t" r="r" b="b"/>
            <a:pathLst>
              <a:path w="1598295" h="3676650">
                <a:moveTo>
                  <a:pt x="69661" y="1967697"/>
                </a:moveTo>
                <a:lnTo>
                  <a:pt x="58434" y="1901857"/>
                </a:lnTo>
                <a:lnTo>
                  <a:pt x="48222" y="1836436"/>
                </a:lnTo>
                <a:lnTo>
                  <a:pt x="39015" y="1771477"/>
                </a:lnTo>
                <a:lnTo>
                  <a:pt x="30806" y="1707022"/>
                </a:lnTo>
                <a:lnTo>
                  <a:pt x="23585" y="1643112"/>
                </a:lnTo>
                <a:lnTo>
                  <a:pt x="17344" y="1579788"/>
                </a:lnTo>
                <a:lnTo>
                  <a:pt x="12074" y="1517093"/>
                </a:lnTo>
                <a:lnTo>
                  <a:pt x="7767" y="1455067"/>
                </a:lnTo>
                <a:lnTo>
                  <a:pt x="4415" y="1393752"/>
                </a:lnTo>
                <a:lnTo>
                  <a:pt x="2009" y="1333190"/>
                </a:lnTo>
                <a:lnTo>
                  <a:pt x="540" y="1273422"/>
                </a:lnTo>
                <a:lnTo>
                  <a:pt x="0" y="1214490"/>
                </a:lnTo>
                <a:lnTo>
                  <a:pt x="379" y="1156435"/>
                </a:lnTo>
                <a:lnTo>
                  <a:pt x="1671" y="1099299"/>
                </a:lnTo>
                <a:lnTo>
                  <a:pt x="3866" y="1043124"/>
                </a:lnTo>
                <a:lnTo>
                  <a:pt x="6955" y="987950"/>
                </a:lnTo>
                <a:lnTo>
                  <a:pt x="10931" y="933820"/>
                </a:lnTo>
                <a:lnTo>
                  <a:pt x="15784" y="880774"/>
                </a:lnTo>
                <a:lnTo>
                  <a:pt x="21506" y="828856"/>
                </a:lnTo>
                <a:lnTo>
                  <a:pt x="28088" y="778105"/>
                </a:lnTo>
                <a:lnTo>
                  <a:pt x="35522" y="728564"/>
                </a:lnTo>
                <a:lnTo>
                  <a:pt x="43800" y="680274"/>
                </a:lnTo>
                <a:lnTo>
                  <a:pt x="52913" y="633277"/>
                </a:lnTo>
                <a:lnTo>
                  <a:pt x="62851" y="587614"/>
                </a:lnTo>
                <a:lnTo>
                  <a:pt x="73608" y="543326"/>
                </a:lnTo>
                <a:lnTo>
                  <a:pt x="85174" y="500456"/>
                </a:lnTo>
                <a:lnTo>
                  <a:pt x="97540" y="459045"/>
                </a:lnTo>
                <a:lnTo>
                  <a:pt x="110699" y="419135"/>
                </a:lnTo>
                <a:lnTo>
                  <a:pt x="124641" y="380766"/>
                </a:lnTo>
                <a:lnTo>
                  <a:pt x="139358" y="343980"/>
                </a:lnTo>
                <a:lnTo>
                  <a:pt x="154841" y="308820"/>
                </a:lnTo>
                <a:lnTo>
                  <a:pt x="188074" y="243540"/>
                </a:lnTo>
                <a:lnTo>
                  <a:pt x="224270" y="185259"/>
                </a:lnTo>
                <a:lnTo>
                  <a:pt x="263361" y="134308"/>
                </a:lnTo>
                <a:lnTo>
                  <a:pt x="305279" y="91021"/>
                </a:lnTo>
                <a:lnTo>
                  <a:pt x="349956" y="55729"/>
                </a:lnTo>
                <a:lnTo>
                  <a:pt x="397322" y="28764"/>
                </a:lnTo>
                <a:lnTo>
                  <a:pt x="447311" y="10459"/>
                </a:lnTo>
                <a:lnTo>
                  <a:pt x="499634" y="1164"/>
                </a:lnTo>
                <a:lnTo>
                  <a:pt x="526177" y="0"/>
                </a:lnTo>
                <a:lnTo>
                  <a:pt x="552872" y="1129"/>
                </a:lnTo>
                <a:lnTo>
                  <a:pt x="606631" y="10125"/>
                </a:lnTo>
                <a:lnTo>
                  <a:pt x="660733" y="27865"/>
                </a:lnTo>
                <a:lnTo>
                  <a:pt x="714999" y="54059"/>
                </a:lnTo>
                <a:lnTo>
                  <a:pt x="769252" y="88421"/>
                </a:lnTo>
                <a:lnTo>
                  <a:pt x="823311" y="130661"/>
                </a:lnTo>
                <a:lnTo>
                  <a:pt x="877000" y="180491"/>
                </a:lnTo>
                <a:lnTo>
                  <a:pt x="903649" y="208163"/>
                </a:lnTo>
                <a:lnTo>
                  <a:pt x="930138" y="237624"/>
                </a:lnTo>
                <a:lnTo>
                  <a:pt x="956446" y="268838"/>
                </a:lnTo>
                <a:lnTo>
                  <a:pt x="982549" y="301770"/>
                </a:lnTo>
                <a:lnTo>
                  <a:pt x="1008425" y="336384"/>
                </a:lnTo>
                <a:lnTo>
                  <a:pt x="1034052" y="372642"/>
                </a:lnTo>
                <a:lnTo>
                  <a:pt x="1059408" y="410511"/>
                </a:lnTo>
                <a:lnTo>
                  <a:pt x="1084470" y="449952"/>
                </a:lnTo>
                <a:lnTo>
                  <a:pt x="1109216" y="490931"/>
                </a:lnTo>
                <a:lnTo>
                  <a:pt x="1133624" y="533411"/>
                </a:lnTo>
                <a:lnTo>
                  <a:pt x="1157671" y="577357"/>
                </a:lnTo>
                <a:lnTo>
                  <a:pt x="1181336" y="622731"/>
                </a:lnTo>
                <a:lnTo>
                  <a:pt x="1204595" y="669499"/>
                </a:lnTo>
                <a:lnTo>
                  <a:pt x="1227426" y="717624"/>
                </a:lnTo>
                <a:lnTo>
                  <a:pt x="1249807" y="767071"/>
                </a:lnTo>
                <a:lnTo>
                  <a:pt x="1271717" y="817802"/>
                </a:lnTo>
                <a:lnTo>
                  <a:pt x="1293131" y="869782"/>
                </a:lnTo>
                <a:lnTo>
                  <a:pt x="1314029" y="922976"/>
                </a:lnTo>
                <a:lnTo>
                  <a:pt x="1334388" y="977347"/>
                </a:lnTo>
                <a:lnTo>
                  <a:pt x="1354185" y="1032858"/>
                </a:lnTo>
                <a:lnTo>
                  <a:pt x="1373398" y="1089475"/>
                </a:lnTo>
                <a:lnTo>
                  <a:pt x="1392005" y="1147160"/>
                </a:lnTo>
                <a:lnTo>
                  <a:pt x="1409984" y="1205879"/>
                </a:lnTo>
                <a:lnTo>
                  <a:pt x="1427312" y="1265595"/>
                </a:lnTo>
                <a:lnTo>
                  <a:pt x="1443966" y="1326271"/>
                </a:lnTo>
                <a:lnTo>
                  <a:pt x="1459926" y="1387872"/>
                </a:lnTo>
                <a:lnTo>
                  <a:pt x="1475167" y="1450362"/>
                </a:lnTo>
                <a:lnTo>
                  <a:pt x="1489669" y="1513705"/>
                </a:lnTo>
                <a:lnTo>
                  <a:pt x="1503408" y="1577865"/>
                </a:lnTo>
                <a:lnTo>
                  <a:pt x="1516362" y="1642805"/>
                </a:lnTo>
                <a:lnTo>
                  <a:pt x="1528510" y="1708490"/>
                </a:lnTo>
                <a:lnTo>
                  <a:pt x="1539736" y="1774331"/>
                </a:lnTo>
                <a:lnTo>
                  <a:pt x="1549949" y="1839751"/>
                </a:lnTo>
                <a:lnTo>
                  <a:pt x="1559155" y="1904709"/>
                </a:lnTo>
                <a:lnTo>
                  <a:pt x="1567365" y="1969163"/>
                </a:lnTo>
                <a:lnTo>
                  <a:pt x="1574586" y="2033072"/>
                </a:lnTo>
                <a:lnTo>
                  <a:pt x="1580827" y="2096394"/>
                </a:lnTo>
                <a:lnTo>
                  <a:pt x="1586097" y="2159087"/>
                </a:lnTo>
                <a:lnTo>
                  <a:pt x="1590403" y="2221111"/>
                </a:lnTo>
                <a:lnTo>
                  <a:pt x="1593755" y="2282424"/>
                </a:lnTo>
                <a:lnTo>
                  <a:pt x="1596162" y="2342984"/>
                </a:lnTo>
                <a:lnTo>
                  <a:pt x="1597631" y="2402749"/>
                </a:lnTo>
                <a:lnTo>
                  <a:pt x="1598171" y="2461679"/>
                </a:lnTo>
                <a:lnTo>
                  <a:pt x="1597791" y="2519731"/>
                </a:lnTo>
                <a:lnTo>
                  <a:pt x="1596499" y="2576864"/>
                </a:lnTo>
                <a:lnTo>
                  <a:pt x="1594305" y="2633037"/>
                </a:lnTo>
                <a:lnTo>
                  <a:pt x="1591215" y="2688208"/>
                </a:lnTo>
                <a:lnTo>
                  <a:pt x="1587240" y="2742335"/>
                </a:lnTo>
                <a:lnTo>
                  <a:pt x="1582387" y="2795378"/>
                </a:lnTo>
                <a:lnTo>
                  <a:pt x="1576665" y="2847294"/>
                </a:lnTo>
                <a:lnTo>
                  <a:pt x="1570082" y="2898042"/>
                </a:lnTo>
                <a:lnTo>
                  <a:pt x="1562648" y="2947581"/>
                </a:lnTo>
                <a:lnTo>
                  <a:pt x="1554370" y="2995868"/>
                </a:lnTo>
                <a:lnTo>
                  <a:pt x="1545258" y="3042864"/>
                </a:lnTo>
                <a:lnTo>
                  <a:pt x="1535319" y="3088525"/>
                </a:lnTo>
                <a:lnTo>
                  <a:pt x="1524563" y="3132810"/>
                </a:lnTo>
                <a:lnTo>
                  <a:pt x="1512997" y="3175679"/>
                </a:lnTo>
                <a:lnTo>
                  <a:pt x="1500630" y="3217088"/>
                </a:lnTo>
                <a:lnTo>
                  <a:pt x="1487472" y="3256998"/>
                </a:lnTo>
                <a:lnTo>
                  <a:pt x="1473530" y="3295366"/>
                </a:lnTo>
                <a:lnTo>
                  <a:pt x="1458813" y="3332151"/>
                </a:lnTo>
                <a:lnTo>
                  <a:pt x="1443329" y="3367312"/>
                </a:lnTo>
                <a:lnTo>
                  <a:pt x="1410097" y="3432592"/>
                </a:lnTo>
                <a:lnTo>
                  <a:pt x="1373901" y="3490876"/>
                </a:lnTo>
                <a:lnTo>
                  <a:pt x="1334810" y="3541831"/>
                </a:lnTo>
                <a:lnTo>
                  <a:pt x="1292892" y="3585125"/>
                </a:lnTo>
                <a:lnTo>
                  <a:pt x="1248215" y="3620426"/>
                </a:lnTo>
                <a:lnTo>
                  <a:pt x="1200848" y="3647402"/>
                </a:lnTo>
                <a:lnTo>
                  <a:pt x="1150860" y="3665721"/>
                </a:lnTo>
                <a:lnTo>
                  <a:pt x="1098536" y="3675024"/>
                </a:lnTo>
                <a:lnTo>
                  <a:pt x="1071993" y="3676188"/>
                </a:lnTo>
                <a:lnTo>
                  <a:pt x="1045297" y="3675057"/>
                </a:lnTo>
                <a:lnTo>
                  <a:pt x="991536" y="3666059"/>
                </a:lnTo>
                <a:lnTo>
                  <a:pt x="937430" y="3648316"/>
                </a:lnTo>
                <a:lnTo>
                  <a:pt x="883160" y="3622117"/>
                </a:lnTo>
                <a:lnTo>
                  <a:pt x="828902" y="3587750"/>
                </a:lnTo>
                <a:lnTo>
                  <a:pt x="774837" y="3545505"/>
                </a:lnTo>
                <a:lnTo>
                  <a:pt x="721144" y="3495669"/>
                </a:lnTo>
                <a:lnTo>
                  <a:pt x="694492" y="3467995"/>
                </a:lnTo>
                <a:lnTo>
                  <a:pt x="667999" y="3438531"/>
                </a:lnTo>
                <a:lnTo>
                  <a:pt x="641689" y="3407314"/>
                </a:lnTo>
                <a:lnTo>
                  <a:pt x="615584" y="3374379"/>
                </a:lnTo>
                <a:lnTo>
                  <a:pt x="589705" y="3339764"/>
                </a:lnTo>
                <a:lnTo>
                  <a:pt x="564075" y="3303502"/>
                </a:lnTo>
                <a:lnTo>
                  <a:pt x="538717" y="3265632"/>
                </a:lnTo>
                <a:lnTo>
                  <a:pt x="513653" y="3226188"/>
                </a:lnTo>
                <a:lnTo>
                  <a:pt x="488905" y="3185207"/>
                </a:lnTo>
                <a:lnTo>
                  <a:pt x="464495" y="3142725"/>
                </a:lnTo>
                <a:lnTo>
                  <a:pt x="440446" y="3098778"/>
                </a:lnTo>
                <a:lnTo>
                  <a:pt x="416781" y="3053402"/>
                </a:lnTo>
                <a:lnTo>
                  <a:pt x="393521" y="3006633"/>
                </a:lnTo>
                <a:lnTo>
                  <a:pt x="370689" y="2958508"/>
                </a:lnTo>
                <a:lnTo>
                  <a:pt x="348307" y="2909061"/>
                </a:lnTo>
                <a:lnTo>
                  <a:pt x="326398" y="2858330"/>
                </a:lnTo>
                <a:lnTo>
                  <a:pt x="304983" y="2806349"/>
                </a:lnTo>
                <a:lnTo>
                  <a:pt x="284086" y="2753156"/>
                </a:lnTo>
                <a:lnTo>
                  <a:pt x="263729" y="2698787"/>
                </a:lnTo>
                <a:lnTo>
                  <a:pt x="243933" y="2643277"/>
                </a:lnTo>
                <a:lnTo>
                  <a:pt x="224722" y="2586662"/>
                </a:lnTo>
                <a:lnTo>
                  <a:pt x="206117" y="2528979"/>
                </a:lnTo>
                <a:lnTo>
                  <a:pt x="188142" y="2470264"/>
                </a:lnTo>
                <a:lnTo>
                  <a:pt x="170817" y="2410552"/>
                </a:lnTo>
                <a:lnTo>
                  <a:pt x="154167" y="2349879"/>
                </a:lnTo>
                <a:lnTo>
                  <a:pt x="138212" y="2288283"/>
                </a:lnTo>
                <a:lnTo>
                  <a:pt x="122976" y="2225798"/>
                </a:lnTo>
                <a:lnTo>
                  <a:pt x="108480" y="2162461"/>
                </a:lnTo>
                <a:lnTo>
                  <a:pt x="94747" y="2098308"/>
                </a:lnTo>
                <a:lnTo>
                  <a:pt x="81800" y="2033375"/>
                </a:lnTo>
                <a:lnTo>
                  <a:pt x="69661" y="1967697"/>
                </a:lnTo>
                <a:close/>
              </a:path>
            </a:pathLst>
          </a:custGeom>
          <a:ln w="10170">
            <a:solidFill>
              <a:srgbClr val="FF0000"/>
            </a:solidFill>
          </a:ln>
        </p:spPr>
        <p:txBody>
          <a:bodyPr wrap="square" lIns="0" tIns="0" rIns="0" bIns="0" rtlCol="0"/>
          <a:lstStyle/>
          <a:p>
            <a:endParaRPr>
              <a:latin typeface="Century Gothic" panose="020B0502020202020204" pitchFamily="34" charset="0"/>
            </a:endParaRPr>
          </a:p>
        </p:txBody>
      </p:sp>
      <p:sp>
        <p:nvSpPr>
          <p:cNvPr id="6" name="object 5"/>
          <p:cNvSpPr/>
          <p:nvPr/>
        </p:nvSpPr>
        <p:spPr>
          <a:xfrm>
            <a:off x="1057884" y="4221098"/>
            <a:ext cx="4666615" cy="648335"/>
          </a:xfrm>
          <a:custGeom>
            <a:avLst/>
            <a:gdLst/>
            <a:ahLst/>
            <a:cxnLst/>
            <a:rect l="l" t="t" r="r" b="b"/>
            <a:pathLst>
              <a:path w="4666615" h="648335">
                <a:moveTo>
                  <a:pt x="0" y="323976"/>
                </a:moveTo>
                <a:lnTo>
                  <a:pt x="19646" y="281738"/>
                </a:lnTo>
                <a:lnTo>
                  <a:pt x="59225" y="251119"/>
                </a:lnTo>
                <a:lnTo>
                  <a:pt x="96865" y="231291"/>
                </a:lnTo>
                <a:lnTo>
                  <a:pt x="143150" y="211981"/>
                </a:lnTo>
                <a:lnTo>
                  <a:pt x="197772" y="193231"/>
                </a:lnTo>
                <a:lnTo>
                  <a:pt x="260424" y="175084"/>
                </a:lnTo>
                <a:lnTo>
                  <a:pt x="330798" y="157582"/>
                </a:lnTo>
                <a:lnTo>
                  <a:pt x="368785" y="149087"/>
                </a:lnTo>
                <a:lnTo>
                  <a:pt x="408587" y="140769"/>
                </a:lnTo>
                <a:lnTo>
                  <a:pt x="450166" y="132633"/>
                </a:lnTo>
                <a:lnTo>
                  <a:pt x="493483" y="124686"/>
                </a:lnTo>
                <a:lnTo>
                  <a:pt x="538500" y="116932"/>
                </a:lnTo>
                <a:lnTo>
                  <a:pt x="585179" y="109377"/>
                </a:lnTo>
                <a:lnTo>
                  <a:pt x="633481" y="102026"/>
                </a:lnTo>
                <a:lnTo>
                  <a:pt x="683367" y="94884"/>
                </a:lnTo>
                <a:lnTo>
                  <a:pt x="734800" y="87957"/>
                </a:lnTo>
                <a:lnTo>
                  <a:pt x="787741" y="81251"/>
                </a:lnTo>
                <a:lnTo>
                  <a:pt x="842151" y="74769"/>
                </a:lnTo>
                <a:lnTo>
                  <a:pt x="897992" y="68518"/>
                </a:lnTo>
                <a:lnTo>
                  <a:pt x="955226" y="62504"/>
                </a:lnTo>
                <a:lnTo>
                  <a:pt x="1013813" y="56731"/>
                </a:lnTo>
                <a:lnTo>
                  <a:pt x="1073717" y="51204"/>
                </a:lnTo>
                <a:lnTo>
                  <a:pt x="1134897" y="45930"/>
                </a:lnTo>
                <a:lnTo>
                  <a:pt x="1197316" y="40913"/>
                </a:lnTo>
                <a:lnTo>
                  <a:pt x="1260936" y="36158"/>
                </a:lnTo>
                <a:lnTo>
                  <a:pt x="1325718" y="31672"/>
                </a:lnTo>
                <a:lnTo>
                  <a:pt x="1391623" y="27459"/>
                </a:lnTo>
                <a:lnTo>
                  <a:pt x="1458613" y="23525"/>
                </a:lnTo>
                <a:lnTo>
                  <a:pt x="1526650" y="19875"/>
                </a:lnTo>
                <a:lnTo>
                  <a:pt x="1595695" y="16515"/>
                </a:lnTo>
                <a:lnTo>
                  <a:pt x="1665710" y="13449"/>
                </a:lnTo>
                <a:lnTo>
                  <a:pt x="1736656" y="10683"/>
                </a:lnTo>
                <a:lnTo>
                  <a:pt x="1808495" y="8223"/>
                </a:lnTo>
                <a:lnTo>
                  <a:pt x="1881189" y="6073"/>
                </a:lnTo>
                <a:lnTo>
                  <a:pt x="1954698" y="4239"/>
                </a:lnTo>
                <a:lnTo>
                  <a:pt x="2028985" y="2727"/>
                </a:lnTo>
                <a:lnTo>
                  <a:pt x="2104012" y="1542"/>
                </a:lnTo>
                <a:lnTo>
                  <a:pt x="2179739" y="689"/>
                </a:lnTo>
                <a:lnTo>
                  <a:pt x="2256129" y="173"/>
                </a:lnTo>
                <a:lnTo>
                  <a:pt x="2333142" y="0"/>
                </a:lnTo>
                <a:lnTo>
                  <a:pt x="2410155" y="173"/>
                </a:lnTo>
                <a:lnTo>
                  <a:pt x="2486545" y="689"/>
                </a:lnTo>
                <a:lnTo>
                  <a:pt x="2562272" y="1542"/>
                </a:lnTo>
                <a:lnTo>
                  <a:pt x="2637298" y="2727"/>
                </a:lnTo>
                <a:lnTo>
                  <a:pt x="2711585" y="4239"/>
                </a:lnTo>
                <a:lnTo>
                  <a:pt x="2785094" y="6073"/>
                </a:lnTo>
                <a:lnTo>
                  <a:pt x="2857787" y="8223"/>
                </a:lnTo>
                <a:lnTo>
                  <a:pt x="2929626" y="10683"/>
                </a:lnTo>
                <a:lnTo>
                  <a:pt x="3000572" y="13449"/>
                </a:lnTo>
                <a:lnTo>
                  <a:pt x="3070586" y="16515"/>
                </a:lnTo>
                <a:lnTo>
                  <a:pt x="3139631" y="19875"/>
                </a:lnTo>
                <a:lnTo>
                  <a:pt x="3207667" y="23525"/>
                </a:lnTo>
                <a:lnTo>
                  <a:pt x="3274657" y="27459"/>
                </a:lnTo>
                <a:lnTo>
                  <a:pt x="3340561" y="31672"/>
                </a:lnTo>
                <a:lnTo>
                  <a:pt x="3405342" y="36158"/>
                </a:lnTo>
                <a:lnTo>
                  <a:pt x="3468961" y="40913"/>
                </a:lnTo>
                <a:lnTo>
                  <a:pt x="3531380" y="45930"/>
                </a:lnTo>
                <a:lnTo>
                  <a:pt x="3592560" y="51204"/>
                </a:lnTo>
                <a:lnTo>
                  <a:pt x="3652462" y="56731"/>
                </a:lnTo>
                <a:lnTo>
                  <a:pt x="3711049" y="62504"/>
                </a:lnTo>
                <a:lnTo>
                  <a:pt x="3768282" y="68518"/>
                </a:lnTo>
                <a:lnTo>
                  <a:pt x="3824122" y="74769"/>
                </a:lnTo>
                <a:lnTo>
                  <a:pt x="3878532" y="81251"/>
                </a:lnTo>
                <a:lnTo>
                  <a:pt x="3931472" y="87957"/>
                </a:lnTo>
                <a:lnTo>
                  <a:pt x="3982904" y="94884"/>
                </a:lnTo>
                <a:lnTo>
                  <a:pt x="4032789" y="102026"/>
                </a:lnTo>
                <a:lnTo>
                  <a:pt x="4081091" y="109377"/>
                </a:lnTo>
                <a:lnTo>
                  <a:pt x="4127769" y="116932"/>
                </a:lnTo>
                <a:lnTo>
                  <a:pt x="4172785" y="124686"/>
                </a:lnTo>
                <a:lnTo>
                  <a:pt x="4216102" y="132633"/>
                </a:lnTo>
                <a:lnTo>
                  <a:pt x="4257680" y="140769"/>
                </a:lnTo>
                <a:lnTo>
                  <a:pt x="4297481" y="149087"/>
                </a:lnTo>
                <a:lnTo>
                  <a:pt x="4335467" y="157582"/>
                </a:lnTo>
                <a:lnTo>
                  <a:pt x="4405840" y="175084"/>
                </a:lnTo>
                <a:lnTo>
                  <a:pt x="4468491" y="193231"/>
                </a:lnTo>
                <a:lnTo>
                  <a:pt x="4523111" y="211981"/>
                </a:lnTo>
                <a:lnTo>
                  <a:pt x="4569395" y="231291"/>
                </a:lnTo>
                <a:lnTo>
                  <a:pt x="4607035" y="251119"/>
                </a:lnTo>
                <a:lnTo>
                  <a:pt x="4646613" y="281738"/>
                </a:lnTo>
                <a:lnTo>
                  <a:pt x="4666259" y="323976"/>
                </a:lnTo>
                <a:lnTo>
                  <a:pt x="4665012" y="334679"/>
                </a:lnTo>
                <a:lnTo>
                  <a:pt x="4635722" y="376565"/>
                </a:lnTo>
                <a:lnTo>
                  <a:pt x="4589315" y="406861"/>
                </a:lnTo>
                <a:lnTo>
                  <a:pt x="4547315" y="426446"/>
                </a:lnTo>
                <a:lnTo>
                  <a:pt x="4496824" y="445491"/>
                </a:lnTo>
                <a:lnTo>
                  <a:pt x="4438150" y="463953"/>
                </a:lnTo>
                <a:lnTo>
                  <a:pt x="4371600" y="481791"/>
                </a:lnTo>
                <a:lnTo>
                  <a:pt x="4297481" y="498960"/>
                </a:lnTo>
                <a:lnTo>
                  <a:pt x="4257680" y="507281"/>
                </a:lnTo>
                <a:lnTo>
                  <a:pt x="4216102" y="515419"/>
                </a:lnTo>
                <a:lnTo>
                  <a:pt x="4172785" y="523369"/>
                </a:lnTo>
                <a:lnTo>
                  <a:pt x="4127769" y="531126"/>
                </a:lnTo>
                <a:lnTo>
                  <a:pt x="4081091" y="538683"/>
                </a:lnTo>
                <a:lnTo>
                  <a:pt x="4032789" y="546036"/>
                </a:lnTo>
                <a:lnTo>
                  <a:pt x="3982904" y="553180"/>
                </a:lnTo>
                <a:lnTo>
                  <a:pt x="3931472" y="560108"/>
                </a:lnTo>
                <a:lnTo>
                  <a:pt x="3878532" y="566817"/>
                </a:lnTo>
                <a:lnTo>
                  <a:pt x="3824122" y="573300"/>
                </a:lnTo>
                <a:lnTo>
                  <a:pt x="3768282" y="579552"/>
                </a:lnTo>
                <a:lnTo>
                  <a:pt x="3711049" y="585568"/>
                </a:lnTo>
                <a:lnTo>
                  <a:pt x="3652462" y="591342"/>
                </a:lnTo>
                <a:lnTo>
                  <a:pt x="3592560" y="596870"/>
                </a:lnTo>
                <a:lnTo>
                  <a:pt x="3531380" y="602145"/>
                </a:lnTo>
                <a:lnTo>
                  <a:pt x="3468961" y="607163"/>
                </a:lnTo>
                <a:lnTo>
                  <a:pt x="3405342" y="611918"/>
                </a:lnTo>
                <a:lnTo>
                  <a:pt x="3340561" y="616405"/>
                </a:lnTo>
                <a:lnTo>
                  <a:pt x="3274657" y="620619"/>
                </a:lnTo>
                <a:lnTo>
                  <a:pt x="3207667" y="624553"/>
                </a:lnTo>
                <a:lnTo>
                  <a:pt x="3139631" y="628203"/>
                </a:lnTo>
                <a:lnTo>
                  <a:pt x="3070586" y="631564"/>
                </a:lnTo>
                <a:lnTo>
                  <a:pt x="3000572" y="634631"/>
                </a:lnTo>
                <a:lnTo>
                  <a:pt x="2929626" y="637397"/>
                </a:lnTo>
                <a:lnTo>
                  <a:pt x="2857787" y="639857"/>
                </a:lnTo>
                <a:lnTo>
                  <a:pt x="2785094" y="642007"/>
                </a:lnTo>
                <a:lnTo>
                  <a:pt x="2711585" y="643840"/>
                </a:lnTo>
                <a:lnTo>
                  <a:pt x="2637298" y="645353"/>
                </a:lnTo>
                <a:lnTo>
                  <a:pt x="2562272" y="646538"/>
                </a:lnTo>
                <a:lnTo>
                  <a:pt x="2486545" y="647391"/>
                </a:lnTo>
                <a:lnTo>
                  <a:pt x="2410155" y="647907"/>
                </a:lnTo>
                <a:lnTo>
                  <a:pt x="2333142" y="648081"/>
                </a:lnTo>
                <a:lnTo>
                  <a:pt x="2256129" y="647907"/>
                </a:lnTo>
                <a:lnTo>
                  <a:pt x="2179739" y="647391"/>
                </a:lnTo>
                <a:lnTo>
                  <a:pt x="2104012" y="646538"/>
                </a:lnTo>
                <a:lnTo>
                  <a:pt x="2028985" y="645353"/>
                </a:lnTo>
                <a:lnTo>
                  <a:pt x="1954698" y="643840"/>
                </a:lnTo>
                <a:lnTo>
                  <a:pt x="1881189" y="642007"/>
                </a:lnTo>
                <a:lnTo>
                  <a:pt x="1808495" y="639857"/>
                </a:lnTo>
                <a:lnTo>
                  <a:pt x="1736656" y="637397"/>
                </a:lnTo>
                <a:lnTo>
                  <a:pt x="1665710" y="634631"/>
                </a:lnTo>
                <a:lnTo>
                  <a:pt x="1595695" y="631564"/>
                </a:lnTo>
                <a:lnTo>
                  <a:pt x="1526650" y="628203"/>
                </a:lnTo>
                <a:lnTo>
                  <a:pt x="1458613" y="624553"/>
                </a:lnTo>
                <a:lnTo>
                  <a:pt x="1391623" y="620619"/>
                </a:lnTo>
                <a:lnTo>
                  <a:pt x="1325718" y="616405"/>
                </a:lnTo>
                <a:lnTo>
                  <a:pt x="1260936" y="611918"/>
                </a:lnTo>
                <a:lnTo>
                  <a:pt x="1197316" y="607163"/>
                </a:lnTo>
                <a:lnTo>
                  <a:pt x="1134897" y="602145"/>
                </a:lnTo>
                <a:lnTo>
                  <a:pt x="1073717" y="596870"/>
                </a:lnTo>
                <a:lnTo>
                  <a:pt x="1013813" y="591342"/>
                </a:lnTo>
                <a:lnTo>
                  <a:pt x="955226" y="585568"/>
                </a:lnTo>
                <a:lnTo>
                  <a:pt x="897992" y="579552"/>
                </a:lnTo>
                <a:lnTo>
                  <a:pt x="842151" y="573300"/>
                </a:lnTo>
                <a:lnTo>
                  <a:pt x="787741" y="566817"/>
                </a:lnTo>
                <a:lnTo>
                  <a:pt x="734800" y="560108"/>
                </a:lnTo>
                <a:lnTo>
                  <a:pt x="683367" y="553180"/>
                </a:lnTo>
                <a:lnTo>
                  <a:pt x="633481" y="546036"/>
                </a:lnTo>
                <a:lnTo>
                  <a:pt x="585179" y="538683"/>
                </a:lnTo>
                <a:lnTo>
                  <a:pt x="538500" y="531126"/>
                </a:lnTo>
                <a:lnTo>
                  <a:pt x="493483" y="523369"/>
                </a:lnTo>
                <a:lnTo>
                  <a:pt x="450166" y="515419"/>
                </a:lnTo>
                <a:lnTo>
                  <a:pt x="408587" y="507281"/>
                </a:lnTo>
                <a:lnTo>
                  <a:pt x="368785" y="498960"/>
                </a:lnTo>
                <a:lnTo>
                  <a:pt x="330798" y="490462"/>
                </a:lnTo>
                <a:lnTo>
                  <a:pt x="260424" y="472953"/>
                </a:lnTo>
                <a:lnTo>
                  <a:pt x="197772" y="454798"/>
                </a:lnTo>
                <a:lnTo>
                  <a:pt x="143150" y="436039"/>
                </a:lnTo>
                <a:lnTo>
                  <a:pt x="96865" y="416719"/>
                </a:lnTo>
                <a:lnTo>
                  <a:pt x="59225" y="396880"/>
                </a:lnTo>
                <a:lnTo>
                  <a:pt x="19646" y="366243"/>
                </a:lnTo>
                <a:lnTo>
                  <a:pt x="0" y="323976"/>
                </a:lnTo>
                <a:close/>
              </a:path>
            </a:pathLst>
          </a:custGeom>
          <a:ln w="10170">
            <a:solidFill>
              <a:srgbClr val="FF0000"/>
            </a:solidFill>
          </a:ln>
        </p:spPr>
        <p:txBody>
          <a:bodyPr wrap="square" lIns="0" tIns="0" rIns="0" bIns="0" rtlCol="0"/>
          <a:lstStyle/>
          <a:p>
            <a:endParaRPr>
              <a:latin typeface="Century Gothic" panose="020B0502020202020204" pitchFamily="34" charset="0"/>
            </a:endParaRPr>
          </a:p>
        </p:txBody>
      </p:sp>
      <p:sp>
        <p:nvSpPr>
          <p:cNvPr id="7" name="object 6"/>
          <p:cNvSpPr txBox="1"/>
          <p:nvPr/>
        </p:nvSpPr>
        <p:spPr>
          <a:xfrm>
            <a:off x="7539354" y="5260022"/>
            <a:ext cx="1543467" cy="382156"/>
          </a:xfrm>
          <a:prstGeom prst="rect">
            <a:avLst/>
          </a:prstGeom>
        </p:spPr>
        <p:txBody>
          <a:bodyPr vert="horz" wrap="square" lIns="0" tIns="12700" rIns="0" bIns="0" rtlCol="0">
            <a:spAutoFit/>
          </a:bodyPr>
          <a:lstStyle/>
          <a:p>
            <a:pPr marL="12700">
              <a:lnSpc>
                <a:spcPct val="100000"/>
              </a:lnSpc>
              <a:spcBef>
                <a:spcPts val="100"/>
              </a:spcBef>
            </a:pPr>
            <a:r>
              <a:rPr sz="2400" b="1" spc="-10" dirty="0">
                <a:latin typeface="Century Gothic" panose="020B0502020202020204" pitchFamily="34" charset="0"/>
                <a:cs typeface="Arial"/>
              </a:rPr>
              <a:t>Area</a:t>
            </a:r>
            <a:r>
              <a:rPr sz="2400" b="1" spc="-70" dirty="0">
                <a:latin typeface="Century Gothic" panose="020B0502020202020204" pitchFamily="34" charset="0"/>
                <a:cs typeface="Arial"/>
              </a:rPr>
              <a:t> </a:t>
            </a:r>
            <a:r>
              <a:rPr sz="2400" b="1" dirty="0">
                <a:latin typeface="Century Gothic" panose="020B0502020202020204" pitchFamily="34" charset="0"/>
                <a:cs typeface="Arial"/>
              </a:rPr>
              <a:t>1</a:t>
            </a:r>
            <a:endParaRPr sz="2400" dirty="0">
              <a:latin typeface="Century Gothic" panose="020B0502020202020204" pitchFamily="34" charset="0"/>
              <a:cs typeface="Arial"/>
            </a:endParaRPr>
          </a:p>
        </p:txBody>
      </p:sp>
      <p:sp>
        <p:nvSpPr>
          <p:cNvPr id="8" name="object 7"/>
          <p:cNvSpPr txBox="1"/>
          <p:nvPr/>
        </p:nvSpPr>
        <p:spPr>
          <a:xfrm>
            <a:off x="547052" y="5145404"/>
            <a:ext cx="1545517" cy="382797"/>
          </a:xfrm>
          <a:prstGeom prst="rect">
            <a:avLst/>
          </a:prstGeom>
        </p:spPr>
        <p:txBody>
          <a:bodyPr vert="horz" wrap="square" lIns="0" tIns="13335" rIns="0" bIns="0" rtlCol="0">
            <a:spAutoFit/>
          </a:bodyPr>
          <a:lstStyle/>
          <a:p>
            <a:pPr marL="12700">
              <a:lnSpc>
                <a:spcPct val="100000"/>
              </a:lnSpc>
              <a:spcBef>
                <a:spcPts val="105"/>
              </a:spcBef>
            </a:pPr>
            <a:r>
              <a:rPr sz="2400" b="1" spc="-10" dirty="0">
                <a:latin typeface="Century Gothic" panose="020B0502020202020204" pitchFamily="34" charset="0"/>
                <a:cs typeface="Arial"/>
              </a:rPr>
              <a:t>Area</a:t>
            </a:r>
            <a:r>
              <a:rPr sz="2400" b="1" spc="-60" dirty="0">
                <a:latin typeface="Century Gothic" panose="020B0502020202020204" pitchFamily="34" charset="0"/>
                <a:cs typeface="Arial"/>
              </a:rPr>
              <a:t> </a:t>
            </a:r>
            <a:r>
              <a:rPr sz="2400" b="1" dirty="0">
                <a:latin typeface="Century Gothic" panose="020B0502020202020204" pitchFamily="34" charset="0"/>
                <a:cs typeface="Arial"/>
              </a:rPr>
              <a:t>2</a:t>
            </a:r>
            <a:endParaRPr sz="2400">
              <a:latin typeface="Century Gothic" panose="020B0502020202020204" pitchFamily="34" charset="0"/>
              <a:cs typeface="Arial"/>
            </a:endParaRPr>
          </a:p>
        </p:txBody>
      </p:sp>
      <p:sp>
        <p:nvSpPr>
          <p:cNvPr id="9"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17</a:t>
            </a:fld>
            <a:endParaRPr lang="en-US" sz="1050" dirty="0">
              <a:solidFill>
                <a:srgbClr val="FFFFFF"/>
              </a:solidFill>
            </a:endParaRPr>
          </a:p>
        </p:txBody>
      </p:sp>
    </p:spTree>
    <p:extLst>
      <p:ext uri="{BB962C8B-B14F-4D97-AF65-F5344CB8AC3E}">
        <p14:creationId xmlns:p14="http://schemas.microsoft.com/office/powerpoint/2010/main" val="41065297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fr-FR" altLang="zh-CN" dirty="0"/>
              <a:t>XE4139 Air Vent </a:t>
            </a:r>
            <a:r>
              <a:rPr lang="fr-FR" altLang="zh-CN" dirty="0" err="1"/>
              <a:t>Trim</a:t>
            </a:r>
            <a:r>
              <a:rPr lang="fr-FR" altLang="zh-CN" dirty="0"/>
              <a:t> Surface </a:t>
            </a:r>
            <a:r>
              <a:rPr lang="fr-FR" altLang="zh-CN" dirty="0" err="1"/>
              <a:t>Defect</a:t>
            </a:r>
            <a:endParaRPr lang="en-GB" altLang="de-DE" dirty="0"/>
          </a:p>
        </p:txBody>
      </p:sp>
      <p:sp>
        <p:nvSpPr>
          <p:cNvPr id="9" name="object 2"/>
          <p:cNvSpPr/>
          <p:nvPr/>
        </p:nvSpPr>
        <p:spPr>
          <a:xfrm>
            <a:off x="18582" y="1196695"/>
            <a:ext cx="9089898" cy="4898898"/>
          </a:xfrm>
          <a:prstGeom prst="rect">
            <a:avLst/>
          </a:prstGeom>
          <a:blipFill>
            <a:blip r:embed="rId3" cstate="print"/>
            <a:stretch>
              <a:fillRect/>
            </a:stretch>
          </a:blipFill>
        </p:spPr>
        <p:txBody>
          <a:bodyPr wrap="square" lIns="0" tIns="0" rIns="0" bIns="0" rtlCol="0"/>
          <a:lstStyle/>
          <a:p>
            <a:endParaRPr/>
          </a:p>
        </p:txBody>
      </p:sp>
      <p:sp>
        <p:nvSpPr>
          <p:cNvPr id="10" name="object 4"/>
          <p:cNvSpPr/>
          <p:nvPr/>
        </p:nvSpPr>
        <p:spPr>
          <a:xfrm>
            <a:off x="2142744" y="3646170"/>
            <a:ext cx="360045" cy="360045"/>
          </a:xfrm>
          <a:custGeom>
            <a:avLst/>
            <a:gdLst/>
            <a:ahLst/>
            <a:cxnLst/>
            <a:rect l="l" t="t" r="r" b="b"/>
            <a:pathLst>
              <a:path w="360044" h="360045">
                <a:moveTo>
                  <a:pt x="179958" y="0"/>
                </a:moveTo>
                <a:lnTo>
                  <a:pt x="179958" y="90042"/>
                </a:lnTo>
                <a:lnTo>
                  <a:pt x="0" y="90042"/>
                </a:lnTo>
                <a:lnTo>
                  <a:pt x="0" y="270001"/>
                </a:lnTo>
                <a:lnTo>
                  <a:pt x="179958" y="270001"/>
                </a:lnTo>
                <a:lnTo>
                  <a:pt x="179958" y="360044"/>
                </a:lnTo>
                <a:lnTo>
                  <a:pt x="360044" y="180085"/>
                </a:lnTo>
                <a:lnTo>
                  <a:pt x="179958" y="0"/>
                </a:lnTo>
                <a:close/>
              </a:path>
            </a:pathLst>
          </a:custGeom>
          <a:solidFill>
            <a:srgbClr val="FF0000"/>
          </a:solidFill>
        </p:spPr>
        <p:txBody>
          <a:bodyPr wrap="square" lIns="0" tIns="0" rIns="0" bIns="0" rtlCol="0"/>
          <a:lstStyle/>
          <a:p>
            <a:endParaRPr/>
          </a:p>
        </p:txBody>
      </p:sp>
      <p:sp>
        <p:nvSpPr>
          <p:cNvPr id="11" name="object 5"/>
          <p:cNvSpPr/>
          <p:nvPr/>
        </p:nvSpPr>
        <p:spPr>
          <a:xfrm>
            <a:off x="2142744" y="3646170"/>
            <a:ext cx="360045" cy="360045"/>
          </a:xfrm>
          <a:custGeom>
            <a:avLst/>
            <a:gdLst/>
            <a:ahLst/>
            <a:cxnLst/>
            <a:rect l="l" t="t" r="r" b="b"/>
            <a:pathLst>
              <a:path w="360044" h="360045">
                <a:moveTo>
                  <a:pt x="0" y="90042"/>
                </a:moveTo>
                <a:lnTo>
                  <a:pt x="179958" y="90042"/>
                </a:lnTo>
                <a:lnTo>
                  <a:pt x="179958" y="0"/>
                </a:lnTo>
                <a:lnTo>
                  <a:pt x="360044" y="180085"/>
                </a:lnTo>
                <a:lnTo>
                  <a:pt x="179958" y="360044"/>
                </a:lnTo>
                <a:lnTo>
                  <a:pt x="179958" y="270001"/>
                </a:lnTo>
                <a:lnTo>
                  <a:pt x="0" y="270001"/>
                </a:lnTo>
                <a:lnTo>
                  <a:pt x="0" y="90042"/>
                </a:lnTo>
                <a:close/>
              </a:path>
            </a:pathLst>
          </a:custGeom>
          <a:ln w="10170">
            <a:solidFill>
              <a:srgbClr val="FF0000"/>
            </a:solidFill>
          </a:ln>
        </p:spPr>
        <p:txBody>
          <a:bodyPr wrap="square" lIns="0" tIns="0" rIns="0" bIns="0" rtlCol="0"/>
          <a:lstStyle/>
          <a:p>
            <a:endParaRPr/>
          </a:p>
        </p:txBody>
      </p:sp>
      <p:sp>
        <p:nvSpPr>
          <p:cNvPr id="12" name="object 6"/>
          <p:cNvSpPr/>
          <p:nvPr/>
        </p:nvSpPr>
        <p:spPr>
          <a:xfrm>
            <a:off x="6242684" y="4608195"/>
            <a:ext cx="366395" cy="359410"/>
          </a:xfrm>
          <a:custGeom>
            <a:avLst/>
            <a:gdLst/>
            <a:ahLst/>
            <a:cxnLst/>
            <a:rect l="l" t="t" r="r" b="b"/>
            <a:pathLst>
              <a:path w="366395" h="359410">
                <a:moveTo>
                  <a:pt x="193801" y="0"/>
                </a:moveTo>
                <a:lnTo>
                  <a:pt x="0" y="164972"/>
                </a:lnTo>
                <a:lnTo>
                  <a:pt x="164973" y="358901"/>
                </a:lnTo>
                <a:lnTo>
                  <a:pt x="172212" y="269112"/>
                </a:lnTo>
                <a:lnTo>
                  <a:pt x="352820" y="269112"/>
                </a:lnTo>
                <a:lnTo>
                  <a:pt x="366013" y="104139"/>
                </a:lnTo>
                <a:lnTo>
                  <a:pt x="186562" y="89788"/>
                </a:lnTo>
                <a:lnTo>
                  <a:pt x="193801" y="0"/>
                </a:lnTo>
                <a:close/>
              </a:path>
              <a:path w="366395" h="359410">
                <a:moveTo>
                  <a:pt x="352820" y="269112"/>
                </a:moveTo>
                <a:lnTo>
                  <a:pt x="172212" y="269112"/>
                </a:lnTo>
                <a:lnTo>
                  <a:pt x="351663" y="283590"/>
                </a:lnTo>
                <a:lnTo>
                  <a:pt x="352820" y="269112"/>
                </a:lnTo>
                <a:close/>
              </a:path>
            </a:pathLst>
          </a:custGeom>
          <a:solidFill>
            <a:srgbClr val="FF0000"/>
          </a:solidFill>
        </p:spPr>
        <p:txBody>
          <a:bodyPr wrap="square" lIns="0" tIns="0" rIns="0" bIns="0" rtlCol="0"/>
          <a:lstStyle/>
          <a:p>
            <a:endParaRPr/>
          </a:p>
        </p:txBody>
      </p:sp>
      <p:sp>
        <p:nvSpPr>
          <p:cNvPr id="13" name="object 7"/>
          <p:cNvSpPr/>
          <p:nvPr/>
        </p:nvSpPr>
        <p:spPr>
          <a:xfrm>
            <a:off x="6242684" y="4608195"/>
            <a:ext cx="366395" cy="359410"/>
          </a:xfrm>
          <a:custGeom>
            <a:avLst/>
            <a:gdLst/>
            <a:ahLst/>
            <a:cxnLst/>
            <a:rect l="l" t="t" r="r" b="b"/>
            <a:pathLst>
              <a:path w="366395" h="359410">
                <a:moveTo>
                  <a:pt x="351663" y="283590"/>
                </a:moveTo>
                <a:lnTo>
                  <a:pt x="172212" y="269112"/>
                </a:lnTo>
                <a:lnTo>
                  <a:pt x="164973" y="358901"/>
                </a:lnTo>
                <a:lnTo>
                  <a:pt x="0" y="164972"/>
                </a:lnTo>
                <a:lnTo>
                  <a:pt x="193801" y="0"/>
                </a:lnTo>
                <a:lnTo>
                  <a:pt x="186562" y="89788"/>
                </a:lnTo>
                <a:lnTo>
                  <a:pt x="366013" y="104139"/>
                </a:lnTo>
                <a:lnTo>
                  <a:pt x="351663" y="283590"/>
                </a:lnTo>
                <a:close/>
              </a:path>
            </a:pathLst>
          </a:custGeom>
          <a:ln w="10170">
            <a:solidFill>
              <a:srgbClr val="FF0000"/>
            </a:solidFill>
          </a:ln>
        </p:spPr>
        <p:txBody>
          <a:bodyPr wrap="square" lIns="0" tIns="0" rIns="0" bIns="0" rtlCol="0"/>
          <a:lstStyle/>
          <a:p>
            <a:endParaRPr/>
          </a:p>
        </p:txBody>
      </p:sp>
      <p:sp>
        <p:nvSpPr>
          <p:cNvPr id="14" name="object 8"/>
          <p:cNvSpPr txBox="1"/>
          <p:nvPr/>
        </p:nvSpPr>
        <p:spPr>
          <a:xfrm>
            <a:off x="114300" y="5673725"/>
            <a:ext cx="4556760" cy="391795"/>
          </a:xfrm>
          <a:prstGeom prst="rect">
            <a:avLst/>
          </a:prstGeom>
        </p:spPr>
        <p:txBody>
          <a:bodyPr vert="horz" wrap="square" lIns="0" tIns="12700" rIns="0" bIns="0" rtlCol="0">
            <a:spAutoFit/>
          </a:bodyPr>
          <a:lstStyle/>
          <a:p>
            <a:pPr marL="12700">
              <a:lnSpc>
                <a:spcPct val="100000"/>
              </a:lnSpc>
              <a:spcBef>
                <a:spcPts val="100"/>
              </a:spcBef>
            </a:pPr>
            <a:r>
              <a:rPr sz="2400" spc="25" dirty="0">
                <a:solidFill>
                  <a:srgbClr val="FFFFFF"/>
                </a:solidFill>
                <a:latin typeface="Arial"/>
                <a:cs typeface="Arial"/>
              </a:rPr>
              <a:t>White </a:t>
            </a:r>
            <a:r>
              <a:rPr sz="2400" spc="-25" dirty="0">
                <a:solidFill>
                  <a:srgbClr val="FFFFFF"/>
                </a:solidFill>
                <a:latin typeface="Arial"/>
                <a:cs typeface="Arial"/>
              </a:rPr>
              <a:t>streak </a:t>
            </a:r>
            <a:r>
              <a:rPr sz="2400" spc="-30" dirty="0">
                <a:solidFill>
                  <a:srgbClr val="FFFFFF"/>
                </a:solidFill>
                <a:latin typeface="Arial"/>
                <a:cs typeface="Arial"/>
              </a:rPr>
              <a:t>or </a:t>
            </a:r>
            <a:r>
              <a:rPr sz="2400" spc="-10" dirty="0">
                <a:solidFill>
                  <a:srgbClr val="FFFFFF"/>
                </a:solidFill>
                <a:latin typeface="Arial"/>
                <a:cs typeface="Arial"/>
              </a:rPr>
              <a:t>spot </a:t>
            </a:r>
            <a:r>
              <a:rPr sz="2400" spc="-5" dirty="0">
                <a:solidFill>
                  <a:srgbClr val="FFFFFF"/>
                </a:solidFill>
                <a:latin typeface="Arial"/>
                <a:cs typeface="Arial"/>
              </a:rPr>
              <a:t>shape</a:t>
            </a:r>
            <a:r>
              <a:rPr sz="2400" spc="80" dirty="0">
                <a:solidFill>
                  <a:srgbClr val="FFFFFF"/>
                </a:solidFill>
                <a:latin typeface="Arial"/>
                <a:cs typeface="Arial"/>
              </a:rPr>
              <a:t> </a:t>
            </a:r>
            <a:r>
              <a:rPr sz="2400" spc="-20" dirty="0">
                <a:solidFill>
                  <a:srgbClr val="FFFFFF"/>
                </a:solidFill>
                <a:latin typeface="Arial"/>
                <a:cs typeface="Arial"/>
              </a:rPr>
              <a:t>defect</a:t>
            </a:r>
            <a:endParaRPr sz="2400">
              <a:latin typeface="Arial"/>
              <a:cs typeface="Arial"/>
            </a:endParaRPr>
          </a:p>
        </p:txBody>
      </p:sp>
      <p:sp>
        <p:nvSpPr>
          <p:cNvPr id="15" name="object 9"/>
          <p:cNvSpPr txBox="1"/>
          <p:nvPr/>
        </p:nvSpPr>
        <p:spPr>
          <a:xfrm>
            <a:off x="258445" y="1101724"/>
            <a:ext cx="958215" cy="392430"/>
          </a:xfrm>
          <a:prstGeom prst="rect">
            <a:avLst/>
          </a:prstGeom>
        </p:spPr>
        <p:txBody>
          <a:bodyPr vert="horz" wrap="square" lIns="0" tIns="13335" rIns="0" bIns="0" rtlCol="0">
            <a:spAutoFit/>
          </a:bodyPr>
          <a:lstStyle/>
          <a:p>
            <a:pPr marL="12700">
              <a:lnSpc>
                <a:spcPct val="100000"/>
              </a:lnSpc>
              <a:spcBef>
                <a:spcPts val="105"/>
              </a:spcBef>
            </a:pPr>
            <a:r>
              <a:rPr sz="2400" b="1" spc="-5" dirty="0">
                <a:latin typeface="Arial"/>
                <a:cs typeface="Arial"/>
              </a:rPr>
              <a:t>Area</a:t>
            </a:r>
            <a:r>
              <a:rPr sz="2400" b="1" spc="-80" dirty="0">
                <a:latin typeface="Arial"/>
                <a:cs typeface="Arial"/>
              </a:rPr>
              <a:t> </a:t>
            </a:r>
            <a:r>
              <a:rPr sz="2400" b="1" dirty="0">
                <a:latin typeface="Arial"/>
                <a:cs typeface="Arial"/>
              </a:rPr>
              <a:t>1</a:t>
            </a:r>
            <a:endParaRPr sz="2400">
              <a:latin typeface="Arial"/>
              <a:cs typeface="Arial"/>
            </a:endParaRPr>
          </a:p>
        </p:txBody>
      </p:sp>
      <p:sp>
        <p:nvSpPr>
          <p:cNvPr id="16"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18</a:t>
            </a:fld>
            <a:endParaRPr lang="en-US" sz="1050" dirty="0">
              <a:solidFill>
                <a:srgbClr val="FFFFFF"/>
              </a:solidFill>
            </a:endParaRPr>
          </a:p>
        </p:txBody>
      </p:sp>
    </p:spTree>
    <p:extLst>
      <p:ext uri="{BB962C8B-B14F-4D97-AF65-F5344CB8AC3E}">
        <p14:creationId xmlns:p14="http://schemas.microsoft.com/office/powerpoint/2010/main" val="3093229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fr-FR" altLang="zh-CN" dirty="0"/>
              <a:t>XE4139 Air Vent </a:t>
            </a:r>
            <a:r>
              <a:rPr lang="fr-FR" altLang="zh-CN" dirty="0" err="1"/>
              <a:t>Trim</a:t>
            </a:r>
            <a:r>
              <a:rPr lang="fr-FR" altLang="zh-CN" dirty="0"/>
              <a:t> Surface </a:t>
            </a:r>
            <a:r>
              <a:rPr lang="fr-FR" altLang="zh-CN" dirty="0" err="1"/>
              <a:t>Defect</a:t>
            </a:r>
            <a:endParaRPr lang="en-GB" altLang="de-DE" dirty="0"/>
          </a:p>
        </p:txBody>
      </p:sp>
      <p:sp>
        <p:nvSpPr>
          <p:cNvPr id="4" name="object 3"/>
          <p:cNvSpPr/>
          <p:nvPr/>
        </p:nvSpPr>
        <p:spPr>
          <a:xfrm>
            <a:off x="631463" y="1011682"/>
            <a:ext cx="9141676" cy="5122672"/>
          </a:xfrm>
          <a:prstGeom prst="rect">
            <a:avLst/>
          </a:prstGeom>
          <a:blipFill>
            <a:blip r:embed="rId3" cstate="print"/>
            <a:stretch>
              <a:fillRect/>
            </a:stretch>
          </a:blipFill>
        </p:spPr>
        <p:txBody>
          <a:bodyPr wrap="square" lIns="0" tIns="0" rIns="0" bIns="0" rtlCol="0"/>
          <a:lstStyle/>
          <a:p>
            <a:endParaRPr>
              <a:latin typeface="Century Gothic" panose="020B0502020202020204" pitchFamily="34" charset="0"/>
            </a:endParaRPr>
          </a:p>
        </p:txBody>
      </p:sp>
      <p:sp>
        <p:nvSpPr>
          <p:cNvPr id="5" name="object 4"/>
          <p:cNvSpPr/>
          <p:nvPr/>
        </p:nvSpPr>
        <p:spPr>
          <a:xfrm>
            <a:off x="8046231" y="2980435"/>
            <a:ext cx="360045" cy="432434"/>
          </a:xfrm>
          <a:custGeom>
            <a:avLst/>
            <a:gdLst/>
            <a:ahLst/>
            <a:cxnLst/>
            <a:rect l="l" t="t" r="r" b="b"/>
            <a:pathLst>
              <a:path w="360045" h="432435">
                <a:moveTo>
                  <a:pt x="360045" y="251967"/>
                </a:moveTo>
                <a:lnTo>
                  <a:pt x="0" y="251967"/>
                </a:lnTo>
                <a:lnTo>
                  <a:pt x="179958" y="432053"/>
                </a:lnTo>
                <a:lnTo>
                  <a:pt x="360045" y="251967"/>
                </a:lnTo>
                <a:close/>
              </a:path>
              <a:path w="360045" h="432435">
                <a:moveTo>
                  <a:pt x="270001" y="0"/>
                </a:moveTo>
                <a:lnTo>
                  <a:pt x="89915" y="0"/>
                </a:lnTo>
                <a:lnTo>
                  <a:pt x="89915" y="251967"/>
                </a:lnTo>
                <a:lnTo>
                  <a:pt x="270001" y="251967"/>
                </a:lnTo>
                <a:lnTo>
                  <a:pt x="270001" y="0"/>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6" name="object 5"/>
          <p:cNvSpPr/>
          <p:nvPr/>
        </p:nvSpPr>
        <p:spPr>
          <a:xfrm>
            <a:off x="8046231" y="2980435"/>
            <a:ext cx="360045" cy="432434"/>
          </a:xfrm>
          <a:custGeom>
            <a:avLst/>
            <a:gdLst/>
            <a:ahLst/>
            <a:cxnLst/>
            <a:rect l="l" t="t" r="r" b="b"/>
            <a:pathLst>
              <a:path w="360045" h="432435">
                <a:moveTo>
                  <a:pt x="0" y="251967"/>
                </a:moveTo>
                <a:lnTo>
                  <a:pt x="89915" y="251967"/>
                </a:lnTo>
                <a:lnTo>
                  <a:pt x="89915" y="0"/>
                </a:lnTo>
                <a:lnTo>
                  <a:pt x="270001" y="0"/>
                </a:lnTo>
                <a:lnTo>
                  <a:pt x="270001" y="251967"/>
                </a:lnTo>
                <a:lnTo>
                  <a:pt x="360045" y="251967"/>
                </a:lnTo>
                <a:lnTo>
                  <a:pt x="179958" y="432053"/>
                </a:lnTo>
                <a:lnTo>
                  <a:pt x="0" y="251967"/>
                </a:lnTo>
                <a:close/>
              </a:path>
            </a:pathLst>
          </a:custGeom>
          <a:ln w="10170">
            <a:solidFill>
              <a:srgbClr val="FF0000"/>
            </a:solidFill>
          </a:ln>
        </p:spPr>
        <p:txBody>
          <a:bodyPr wrap="square" lIns="0" tIns="0" rIns="0" bIns="0" rtlCol="0"/>
          <a:lstStyle/>
          <a:p>
            <a:endParaRPr>
              <a:latin typeface="Century Gothic" panose="020B0502020202020204" pitchFamily="34" charset="0"/>
            </a:endParaRPr>
          </a:p>
        </p:txBody>
      </p:sp>
      <p:sp>
        <p:nvSpPr>
          <p:cNvPr id="7" name="object 6"/>
          <p:cNvSpPr/>
          <p:nvPr/>
        </p:nvSpPr>
        <p:spPr>
          <a:xfrm>
            <a:off x="2899174" y="2859658"/>
            <a:ext cx="360045" cy="432434"/>
          </a:xfrm>
          <a:custGeom>
            <a:avLst/>
            <a:gdLst/>
            <a:ahLst/>
            <a:cxnLst/>
            <a:rect l="l" t="t" r="r" b="b"/>
            <a:pathLst>
              <a:path w="360044" h="432435">
                <a:moveTo>
                  <a:pt x="360044" y="251967"/>
                </a:moveTo>
                <a:lnTo>
                  <a:pt x="0" y="251967"/>
                </a:lnTo>
                <a:lnTo>
                  <a:pt x="180086" y="432053"/>
                </a:lnTo>
                <a:lnTo>
                  <a:pt x="360044" y="251967"/>
                </a:lnTo>
                <a:close/>
              </a:path>
              <a:path w="360044" h="432435">
                <a:moveTo>
                  <a:pt x="270001" y="0"/>
                </a:moveTo>
                <a:lnTo>
                  <a:pt x="90043" y="0"/>
                </a:lnTo>
                <a:lnTo>
                  <a:pt x="90043" y="251967"/>
                </a:lnTo>
                <a:lnTo>
                  <a:pt x="270001" y="251967"/>
                </a:lnTo>
                <a:lnTo>
                  <a:pt x="270001" y="0"/>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8" name="object 7"/>
          <p:cNvSpPr/>
          <p:nvPr/>
        </p:nvSpPr>
        <p:spPr>
          <a:xfrm>
            <a:off x="2899174" y="2859658"/>
            <a:ext cx="360045" cy="432434"/>
          </a:xfrm>
          <a:custGeom>
            <a:avLst/>
            <a:gdLst/>
            <a:ahLst/>
            <a:cxnLst/>
            <a:rect l="l" t="t" r="r" b="b"/>
            <a:pathLst>
              <a:path w="360044" h="432435">
                <a:moveTo>
                  <a:pt x="0" y="251967"/>
                </a:moveTo>
                <a:lnTo>
                  <a:pt x="90043" y="251967"/>
                </a:lnTo>
                <a:lnTo>
                  <a:pt x="90043" y="0"/>
                </a:lnTo>
                <a:lnTo>
                  <a:pt x="270001" y="0"/>
                </a:lnTo>
                <a:lnTo>
                  <a:pt x="270001" y="251967"/>
                </a:lnTo>
                <a:lnTo>
                  <a:pt x="360044" y="251967"/>
                </a:lnTo>
                <a:lnTo>
                  <a:pt x="180086" y="432053"/>
                </a:lnTo>
                <a:lnTo>
                  <a:pt x="0" y="251967"/>
                </a:lnTo>
                <a:close/>
              </a:path>
            </a:pathLst>
          </a:custGeom>
          <a:ln w="10170">
            <a:solidFill>
              <a:srgbClr val="FF0000"/>
            </a:solidFill>
          </a:ln>
        </p:spPr>
        <p:txBody>
          <a:bodyPr wrap="square" lIns="0" tIns="0" rIns="0" bIns="0" rtlCol="0"/>
          <a:lstStyle/>
          <a:p>
            <a:endParaRPr>
              <a:latin typeface="Century Gothic" panose="020B0502020202020204" pitchFamily="34" charset="0"/>
            </a:endParaRPr>
          </a:p>
        </p:txBody>
      </p:sp>
      <p:sp>
        <p:nvSpPr>
          <p:cNvPr id="9" name="object 8"/>
          <p:cNvSpPr txBox="1"/>
          <p:nvPr/>
        </p:nvSpPr>
        <p:spPr>
          <a:xfrm>
            <a:off x="867365" y="1101724"/>
            <a:ext cx="958215" cy="752129"/>
          </a:xfrm>
          <a:prstGeom prst="rect">
            <a:avLst/>
          </a:prstGeom>
        </p:spPr>
        <p:txBody>
          <a:bodyPr vert="horz" wrap="square" lIns="0" tIns="13335" rIns="0" bIns="0" rtlCol="0">
            <a:spAutoFit/>
          </a:bodyPr>
          <a:lstStyle/>
          <a:p>
            <a:pPr marL="12700">
              <a:lnSpc>
                <a:spcPct val="100000"/>
              </a:lnSpc>
              <a:spcBef>
                <a:spcPts val="105"/>
              </a:spcBef>
            </a:pPr>
            <a:r>
              <a:rPr sz="2400" b="1" spc="-5" dirty="0">
                <a:latin typeface="Century Gothic" panose="020B0502020202020204" pitchFamily="34" charset="0"/>
                <a:cs typeface="Arial"/>
              </a:rPr>
              <a:t>Area</a:t>
            </a:r>
            <a:r>
              <a:rPr sz="2400" b="1" spc="-80" dirty="0">
                <a:latin typeface="Century Gothic" panose="020B0502020202020204" pitchFamily="34" charset="0"/>
                <a:cs typeface="Arial"/>
              </a:rPr>
              <a:t> </a:t>
            </a:r>
            <a:r>
              <a:rPr sz="2400" b="1" dirty="0">
                <a:latin typeface="Century Gothic" panose="020B0502020202020204" pitchFamily="34" charset="0"/>
                <a:cs typeface="Arial"/>
              </a:rPr>
              <a:t>2</a:t>
            </a:r>
            <a:endParaRPr sz="2400">
              <a:latin typeface="Century Gothic" panose="020B0502020202020204" pitchFamily="34" charset="0"/>
              <a:cs typeface="Arial"/>
            </a:endParaRPr>
          </a:p>
        </p:txBody>
      </p:sp>
      <p:sp>
        <p:nvSpPr>
          <p:cNvPr id="10" name="object 9"/>
          <p:cNvSpPr txBox="1"/>
          <p:nvPr/>
        </p:nvSpPr>
        <p:spPr>
          <a:xfrm>
            <a:off x="3559829" y="5404167"/>
            <a:ext cx="4547870" cy="758190"/>
          </a:xfrm>
          <a:prstGeom prst="rect">
            <a:avLst/>
          </a:prstGeom>
        </p:spPr>
        <p:txBody>
          <a:bodyPr vert="horz" wrap="square" lIns="0" tIns="12700" rIns="0" bIns="0" rtlCol="0">
            <a:spAutoFit/>
          </a:bodyPr>
          <a:lstStyle/>
          <a:p>
            <a:pPr marL="12700" marR="5080">
              <a:lnSpc>
                <a:spcPct val="100000"/>
              </a:lnSpc>
              <a:spcBef>
                <a:spcPts val="100"/>
              </a:spcBef>
            </a:pPr>
            <a:r>
              <a:rPr sz="2400" spc="25" dirty="0">
                <a:solidFill>
                  <a:srgbClr val="FFFFFF"/>
                </a:solidFill>
                <a:latin typeface="Century Gothic" panose="020B0502020202020204" pitchFamily="34" charset="0"/>
                <a:cs typeface="Arial"/>
              </a:rPr>
              <a:t>White </a:t>
            </a:r>
            <a:r>
              <a:rPr sz="2400" spc="-25" dirty="0">
                <a:solidFill>
                  <a:srgbClr val="FFFFFF"/>
                </a:solidFill>
                <a:latin typeface="Century Gothic" panose="020B0502020202020204" pitchFamily="34" charset="0"/>
                <a:cs typeface="Arial"/>
              </a:rPr>
              <a:t>streak </a:t>
            </a:r>
            <a:r>
              <a:rPr sz="2400" spc="-30" dirty="0">
                <a:solidFill>
                  <a:srgbClr val="FFFFFF"/>
                </a:solidFill>
                <a:latin typeface="Century Gothic" panose="020B0502020202020204" pitchFamily="34" charset="0"/>
                <a:cs typeface="Arial"/>
              </a:rPr>
              <a:t>or </a:t>
            </a:r>
            <a:r>
              <a:rPr sz="2400" spc="-15" dirty="0">
                <a:solidFill>
                  <a:srgbClr val="FFFFFF"/>
                </a:solidFill>
                <a:latin typeface="Century Gothic" panose="020B0502020202020204" pitchFamily="34" charset="0"/>
                <a:cs typeface="Arial"/>
              </a:rPr>
              <a:t>spot </a:t>
            </a:r>
            <a:r>
              <a:rPr sz="2400" spc="-5" dirty="0">
                <a:solidFill>
                  <a:srgbClr val="FFFFFF"/>
                </a:solidFill>
                <a:latin typeface="Century Gothic" panose="020B0502020202020204" pitchFamily="34" charset="0"/>
                <a:cs typeface="Arial"/>
              </a:rPr>
              <a:t>shape </a:t>
            </a:r>
            <a:r>
              <a:rPr sz="2400" spc="-25" dirty="0">
                <a:solidFill>
                  <a:srgbClr val="FFFFFF"/>
                </a:solidFill>
                <a:latin typeface="Century Gothic" panose="020B0502020202020204" pitchFamily="34" charset="0"/>
                <a:cs typeface="Arial"/>
              </a:rPr>
              <a:t>defect  </a:t>
            </a:r>
            <a:r>
              <a:rPr sz="2400" spc="-30" dirty="0">
                <a:solidFill>
                  <a:srgbClr val="FFFFFF"/>
                </a:solidFill>
                <a:latin typeface="Century Gothic" panose="020B0502020202020204" pitchFamily="34" charset="0"/>
                <a:cs typeface="Arial"/>
              </a:rPr>
              <a:t>on </a:t>
            </a:r>
            <a:r>
              <a:rPr sz="2400" spc="-10" dirty="0">
                <a:solidFill>
                  <a:srgbClr val="FFFFFF"/>
                </a:solidFill>
                <a:latin typeface="Century Gothic" panose="020B0502020202020204" pitchFamily="34" charset="0"/>
                <a:cs typeface="Arial"/>
              </a:rPr>
              <a:t>curved</a:t>
            </a:r>
            <a:r>
              <a:rPr sz="2400" spc="75" dirty="0">
                <a:solidFill>
                  <a:srgbClr val="FFFFFF"/>
                </a:solidFill>
                <a:latin typeface="Century Gothic" panose="020B0502020202020204" pitchFamily="34" charset="0"/>
                <a:cs typeface="Arial"/>
              </a:rPr>
              <a:t> </a:t>
            </a:r>
            <a:r>
              <a:rPr sz="2400" spc="-10" dirty="0">
                <a:solidFill>
                  <a:srgbClr val="FFFFFF"/>
                </a:solidFill>
                <a:latin typeface="Century Gothic" panose="020B0502020202020204" pitchFamily="34" charset="0"/>
                <a:cs typeface="Arial"/>
              </a:rPr>
              <a:t>surface</a:t>
            </a:r>
            <a:endParaRPr sz="2400">
              <a:latin typeface="Century Gothic" panose="020B0502020202020204" pitchFamily="34" charset="0"/>
              <a:cs typeface="Arial"/>
            </a:endParaRPr>
          </a:p>
        </p:txBody>
      </p:sp>
      <p:sp>
        <p:nvSpPr>
          <p:cNvPr id="11"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19</a:t>
            </a:fld>
            <a:endParaRPr lang="en-US" sz="1050" dirty="0">
              <a:solidFill>
                <a:srgbClr val="FFFFFF"/>
              </a:solidFill>
            </a:endParaRPr>
          </a:p>
        </p:txBody>
      </p:sp>
    </p:spTree>
    <p:extLst>
      <p:ext uri="{BB962C8B-B14F-4D97-AF65-F5344CB8AC3E}">
        <p14:creationId xmlns:p14="http://schemas.microsoft.com/office/powerpoint/2010/main" val="776630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pPr>
              <a:lnSpc>
                <a:spcPct val="120000"/>
              </a:lnSpc>
            </a:pPr>
            <a:r>
              <a:rPr lang="en-US" altLang="zh-TW" dirty="0">
                <a:cs typeface="Arial" panose="020B0604020202020204" pitchFamily="34" charset="0"/>
              </a:rPr>
              <a:t>Content</a:t>
            </a:r>
            <a:endParaRPr lang="zh-TW" altLang="en-US" dirty="0">
              <a:cs typeface="Arial" panose="020B0604020202020204" pitchFamily="34" charset="0"/>
            </a:endParaRPr>
          </a:p>
        </p:txBody>
      </p:sp>
      <p:sp>
        <p:nvSpPr>
          <p:cNvPr id="11" name="object 3"/>
          <p:cNvSpPr txBox="1"/>
          <p:nvPr/>
        </p:nvSpPr>
        <p:spPr>
          <a:xfrm>
            <a:off x="541996" y="1090557"/>
            <a:ext cx="8952230" cy="4119718"/>
          </a:xfrm>
          <a:prstGeom prst="rect">
            <a:avLst/>
          </a:prstGeom>
        </p:spPr>
        <p:txBody>
          <a:bodyPr vert="horz" wrap="square" lIns="0" tIns="13335" rIns="0" bIns="0" rtlCol="0">
            <a:spAutoFit/>
          </a:bodyPr>
          <a:lstStyle/>
          <a:p>
            <a:pPr marL="470534" indent="-457834">
              <a:lnSpc>
                <a:spcPct val="100000"/>
              </a:lnSpc>
              <a:spcBef>
                <a:spcPts val="105"/>
              </a:spcBef>
              <a:buFont typeface="Wingdings" panose="05000000000000000000" pitchFamily="2" charset="2"/>
              <a:buChar char="Ø"/>
              <a:tabLst>
                <a:tab pos="469900" algn="l"/>
                <a:tab pos="470534" algn="l"/>
              </a:tabLst>
            </a:pPr>
            <a:r>
              <a:rPr sz="1600" dirty="0">
                <a:solidFill>
                  <a:schemeClr val="tx1">
                    <a:lumMod val="75000"/>
                    <a:lumOff val="25000"/>
                  </a:schemeClr>
                </a:solidFill>
                <a:latin typeface="Century Gothic" panose="020B0502020202020204" pitchFamily="34" charset="0"/>
              </a:rPr>
              <a:t>Material Handling</a:t>
            </a:r>
          </a:p>
          <a:p>
            <a:pPr marL="285750" indent="-285750">
              <a:lnSpc>
                <a:spcPct val="100000"/>
              </a:lnSpc>
              <a:spcBef>
                <a:spcPts val="55"/>
              </a:spcBef>
              <a:buFont typeface="Wingdings" panose="05000000000000000000" pitchFamily="2" charset="2"/>
              <a:buChar char="Ø"/>
            </a:pPr>
            <a:endParaRPr sz="1600" dirty="0">
              <a:solidFill>
                <a:schemeClr val="tx1">
                  <a:lumMod val="75000"/>
                  <a:lumOff val="25000"/>
                </a:schemeClr>
              </a:solidFill>
              <a:latin typeface="Century Gothic" panose="020B0502020202020204" pitchFamily="34" charset="0"/>
            </a:endParaRPr>
          </a:p>
          <a:p>
            <a:pPr marL="470534" indent="-457834">
              <a:lnSpc>
                <a:spcPct val="100000"/>
              </a:lnSpc>
              <a:buFont typeface="Wingdings" panose="05000000000000000000" pitchFamily="2" charset="2"/>
              <a:buChar char="Ø"/>
              <a:tabLst>
                <a:tab pos="469900" algn="l"/>
                <a:tab pos="470534" algn="l"/>
              </a:tabLst>
            </a:pPr>
            <a:r>
              <a:rPr sz="1600" dirty="0">
                <a:solidFill>
                  <a:schemeClr val="tx1">
                    <a:lumMod val="75000"/>
                    <a:lumOff val="25000"/>
                  </a:schemeClr>
                </a:solidFill>
                <a:latin typeface="Century Gothic" panose="020B0502020202020204" pitchFamily="34" charset="0"/>
              </a:rPr>
              <a:t>Process window of </a:t>
            </a:r>
            <a:r>
              <a:rPr sz="1600" dirty="0" err="1">
                <a:solidFill>
                  <a:schemeClr val="tx1">
                    <a:lumMod val="75000"/>
                    <a:lumOff val="25000"/>
                  </a:schemeClr>
                </a:solidFill>
                <a:latin typeface="Century Gothic" panose="020B0502020202020204" pitchFamily="34" charset="0"/>
              </a:rPr>
              <a:t>Grilamid</a:t>
            </a:r>
            <a:r>
              <a:rPr sz="1600" dirty="0">
                <a:solidFill>
                  <a:schemeClr val="tx1">
                    <a:lumMod val="75000"/>
                    <a:lumOff val="25000"/>
                  </a:schemeClr>
                </a:solidFill>
                <a:latin typeface="Century Gothic" panose="020B0502020202020204" pitchFamily="34" charset="0"/>
              </a:rPr>
              <a:t> </a:t>
            </a:r>
            <a:r>
              <a:rPr lang="en-US" sz="1600" dirty="0">
                <a:solidFill>
                  <a:schemeClr val="tx1">
                    <a:lumMod val="75000"/>
                    <a:lumOff val="25000"/>
                  </a:schemeClr>
                </a:solidFill>
                <a:latin typeface="Century Gothic" panose="020B0502020202020204" pitchFamily="34" charset="0"/>
              </a:rPr>
              <a:t>TR XE4139 (TR30)</a:t>
            </a:r>
            <a:endParaRPr sz="1600" dirty="0">
              <a:solidFill>
                <a:schemeClr val="tx1">
                  <a:lumMod val="75000"/>
                  <a:lumOff val="25000"/>
                </a:schemeClr>
              </a:solidFill>
              <a:latin typeface="Century Gothic" panose="020B0502020202020204" pitchFamily="34" charset="0"/>
            </a:endParaRPr>
          </a:p>
          <a:p>
            <a:pPr marL="285750" indent="-285750">
              <a:lnSpc>
                <a:spcPct val="100000"/>
              </a:lnSpc>
              <a:buFont typeface="Wingdings" panose="05000000000000000000" pitchFamily="2" charset="2"/>
              <a:buChar char="Ø"/>
            </a:pPr>
            <a:endParaRPr sz="1600" dirty="0">
              <a:solidFill>
                <a:schemeClr val="tx1">
                  <a:lumMod val="75000"/>
                  <a:lumOff val="25000"/>
                </a:schemeClr>
              </a:solidFill>
              <a:latin typeface="Century Gothic" panose="020B0502020202020204" pitchFamily="34" charset="0"/>
            </a:endParaRPr>
          </a:p>
          <a:p>
            <a:pPr marL="470534" indent="-457834">
              <a:lnSpc>
                <a:spcPct val="100000"/>
              </a:lnSpc>
              <a:buFont typeface="Wingdings" panose="05000000000000000000" pitchFamily="2" charset="2"/>
              <a:buChar char="Ø"/>
              <a:tabLst>
                <a:tab pos="469900" algn="l"/>
                <a:tab pos="470534" algn="l"/>
              </a:tabLst>
            </a:pPr>
            <a:r>
              <a:rPr sz="1600" dirty="0">
                <a:solidFill>
                  <a:schemeClr val="tx1">
                    <a:lumMod val="75000"/>
                    <a:lumOff val="25000"/>
                  </a:schemeClr>
                </a:solidFill>
                <a:latin typeface="Century Gothic" panose="020B0502020202020204" pitchFamily="34" charset="0"/>
              </a:rPr>
              <a:t>Surface defect from molding process</a:t>
            </a:r>
          </a:p>
          <a:p>
            <a:pPr marL="815975" lvl="1" indent="-345440">
              <a:lnSpc>
                <a:spcPct val="100000"/>
              </a:lnSpc>
              <a:spcBef>
                <a:spcPts val="1800"/>
              </a:spcBef>
              <a:buFont typeface="Wingdings"/>
              <a:buChar char=""/>
              <a:tabLst>
                <a:tab pos="816610" algn="l"/>
              </a:tabLst>
            </a:pPr>
            <a:r>
              <a:rPr sz="1600" dirty="0">
                <a:solidFill>
                  <a:schemeClr val="tx1">
                    <a:lumMod val="75000"/>
                    <a:lumOff val="25000"/>
                  </a:schemeClr>
                </a:solidFill>
                <a:latin typeface="Century Gothic" panose="020B0502020202020204" pitchFamily="34" charset="0"/>
              </a:rPr>
              <a:t>Weld line</a:t>
            </a:r>
          </a:p>
          <a:p>
            <a:pPr marL="815975" lvl="1" indent="-345440">
              <a:lnSpc>
                <a:spcPct val="100000"/>
              </a:lnSpc>
              <a:spcBef>
                <a:spcPts val="1800"/>
              </a:spcBef>
              <a:buFont typeface="Wingdings"/>
              <a:buChar char=""/>
              <a:tabLst>
                <a:tab pos="816610" algn="l"/>
              </a:tabLst>
            </a:pPr>
            <a:r>
              <a:rPr sz="1600" dirty="0">
                <a:solidFill>
                  <a:schemeClr val="tx1">
                    <a:lumMod val="75000"/>
                    <a:lumOff val="25000"/>
                  </a:schemeClr>
                </a:solidFill>
                <a:latin typeface="Century Gothic" panose="020B0502020202020204" pitchFamily="34" charset="0"/>
              </a:rPr>
              <a:t>“Pitting” or “streak” on surface</a:t>
            </a:r>
          </a:p>
          <a:p>
            <a:pPr marL="815975" lvl="1" indent="-345440">
              <a:lnSpc>
                <a:spcPct val="100000"/>
              </a:lnSpc>
              <a:spcBef>
                <a:spcPts val="1800"/>
              </a:spcBef>
              <a:buFont typeface="Wingdings"/>
              <a:buChar char=""/>
              <a:tabLst>
                <a:tab pos="816610" algn="l"/>
              </a:tabLst>
            </a:pPr>
            <a:r>
              <a:rPr sz="1600" dirty="0">
                <a:solidFill>
                  <a:schemeClr val="tx1">
                    <a:lumMod val="75000"/>
                    <a:lumOff val="25000"/>
                  </a:schemeClr>
                </a:solidFill>
                <a:latin typeface="Century Gothic" panose="020B0502020202020204" pitchFamily="34" charset="0"/>
              </a:rPr>
              <a:t>Gloss issue on textured surface</a:t>
            </a:r>
          </a:p>
          <a:p>
            <a:pPr marL="815975" lvl="1" indent="-345440">
              <a:lnSpc>
                <a:spcPct val="100000"/>
              </a:lnSpc>
              <a:spcBef>
                <a:spcPts val="1800"/>
              </a:spcBef>
              <a:buFont typeface="Wingdings"/>
              <a:buChar char=""/>
              <a:tabLst>
                <a:tab pos="816610" algn="l"/>
              </a:tabLst>
            </a:pPr>
            <a:r>
              <a:rPr sz="1600" dirty="0">
                <a:solidFill>
                  <a:schemeClr val="tx1">
                    <a:lumMod val="75000"/>
                    <a:lumOff val="25000"/>
                  </a:schemeClr>
                </a:solidFill>
                <a:latin typeface="Century Gothic" panose="020B0502020202020204" pitchFamily="34" charset="0"/>
              </a:rPr>
              <a:t>Sink mark</a:t>
            </a:r>
          </a:p>
          <a:p>
            <a:pPr marL="815975" lvl="1" indent="-345440">
              <a:lnSpc>
                <a:spcPct val="100000"/>
              </a:lnSpc>
              <a:spcBef>
                <a:spcPts val="1800"/>
              </a:spcBef>
              <a:buFont typeface="Wingdings"/>
              <a:buChar char=""/>
              <a:tabLst>
                <a:tab pos="816610" algn="l"/>
              </a:tabLst>
            </a:pPr>
            <a:r>
              <a:rPr sz="1600" dirty="0">
                <a:solidFill>
                  <a:schemeClr val="tx1">
                    <a:lumMod val="75000"/>
                    <a:lumOff val="25000"/>
                  </a:schemeClr>
                </a:solidFill>
                <a:latin typeface="Century Gothic" panose="020B0502020202020204" pitchFamily="34" charset="0"/>
              </a:rPr>
              <a:t>White mark at gate area</a:t>
            </a:r>
          </a:p>
          <a:p>
            <a:pPr marL="815975" lvl="1" indent="-345440">
              <a:lnSpc>
                <a:spcPct val="100000"/>
              </a:lnSpc>
              <a:spcBef>
                <a:spcPts val="1800"/>
              </a:spcBef>
              <a:buFont typeface="Wingdings"/>
              <a:buChar char=""/>
              <a:tabLst>
                <a:tab pos="816610" algn="l"/>
              </a:tabLst>
            </a:pPr>
            <a:r>
              <a:rPr sz="1600" dirty="0">
                <a:solidFill>
                  <a:schemeClr val="tx1">
                    <a:lumMod val="75000"/>
                    <a:lumOff val="25000"/>
                  </a:schemeClr>
                </a:solidFill>
                <a:latin typeface="Century Gothic" panose="020B0502020202020204" pitchFamily="34" charset="0"/>
              </a:rPr>
              <a:t>Flow mark occur at gate area after heating in 80⁰C water</a:t>
            </a:r>
          </a:p>
        </p:txBody>
      </p:sp>
    </p:spTree>
    <p:extLst>
      <p:ext uri="{BB962C8B-B14F-4D97-AF65-F5344CB8AC3E}">
        <p14:creationId xmlns:p14="http://schemas.microsoft.com/office/powerpoint/2010/main" val="825791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fr-FR" altLang="zh-CN" dirty="0"/>
              <a:t>XE4139 Air Vent </a:t>
            </a:r>
            <a:r>
              <a:rPr lang="fr-FR" altLang="zh-CN" dirty="0" err="1"/>
              <a:t>Trim</a:t>
            </a:r>
            <a:r>
              <a:rPr lang="fr-FR" altLang="zh-CN" dirty="0"/>
              <a:t> Surface </a:t>
            </a:r>
            <a:r>
              <a:rPr lang="fr-FR" altLang="zh-CN" dirty="0" err="1"/>
              <a:t>Defect</a:t>
            </a:r>
            <a:r>
              <a:rPr lang="fr-FR" altLang="zh-CN" dirty="0"/>
              <a:t> </a:t>
            </a:r>
            <a:r>
              <a:rPr lang="fr-FR" altLang="zh-CN" dirty="0" err="1"/>
              <a:t>Analysis</a:t>
            </a:r>
            <a:endParaRPr lang="en-GB" altLang="de-DE" dirty="0"/>
          </a:p>
        </p:txBody>
      </p:sp>
      <p:sp>
        <p:nvSpPr>
          <p:cNvPr id="4" name="object 3"/>
          <p:cNvSpPr txBox="1"/>
          <p:nvPr/>
        </p:nvSpPr>
        <p:spPr>
          <a:xfrm>
            <a:off x="240345" y="1007363"/>
            <a:ext cx="11676351" cy="1934504"/>
          </a:xfrm>
          <a:prstGeom prst="rect">
            <a:avLst/>
          </a:prstGeom>
        </p:spPr>
        <p:txBody>
          <a:bodyPr vert="horz" wrap="square" lIns="0" tIns="13335" rIns="0" bIns="0" rtlCol="0">
            <a:spAutoFit/>
          </a:bodyPr>
          <a:lstStyle/>
          <a:p>
            <a:pPr marL="12700" marR="5080">
              <a:lnSpc>
                <a:spcPct val="100000"/>
              </a:lnSpc>
              <a:spcBef>
                <a:spcPts val="105"/>
              </a:spcBef>
            </a:pPr>
            <a:r>
              <a:rPr sz="2800" b="1" u="sng" spc="-40" dirty="0">
                <a:uFill>
                  <a:solidFill>
                    <a:srgbClr val="000000"/>
                  </a:solidFill>
                </a:uFill>
                <a:latin typeface="Century Gothic" panose="020B0502020202020204" pitchFamily="34" charset="0"/>
                <a:cs typeface="Arial"/>
              </a:rPr>
              <a:t>Analysis: Demolding </a:t>
            </a:r>
            <a:r>
              <a:rPr sz="2800" b="1" u="sng" spc="-25" dirty="0">
                <a:uFill>
                  <a:solidFill>
                    <a:srgbClr val="000000"/>
                  </a:solidFill>
                </a:uFill>
                <a:latin typeface="Century Gothic" panose="020B0502020202020204" pitchFamily="34" charset="0"/>
                <a:cs typeface="Arial"/>
              </a:rPr>
              <a:t>problem </a:t>
            </a:r>
            <a:r>
              <a:rPr sz="2800" b="1" u="sng" spc="-15" dirty="0">
                <a:uFill>
                  <a:solidFill>
                    <a:srgbClr val="000000"/>
                  </a:solidFill>
                </a:uFill>
                <a:latin typeface="Century Gothic" panose="020B0502020202020204" pitchFamily="34" charset="0"/>
                <a:cs typeface="Arial"/>
              </a:rPr>
              <a:t>on </a:t>
            </a:r>
            <a:r>
              <a:rPr sz="2800" b="1" u="sng" spc="-35" dirty="0">
                <a:uFill>
                  <a:solidFill>
                    <a:srgbClr val="000000"/>
                  </a:solidFill>
                </a:uFill>
                <a:latin typeface="Century Gothic" panose="020B0502020202020204" pitchFamily="34" charset="0"/>
                <a:cs typeface="Arial"/>
              </a:rPr>
              <a:t>curved </a:t>
            </a:r>
            <a:r>
              <a:rPr sz="2800" b="1" u="sng" spc="-25" dirty="0">
                <a:uFill>
                  <a:solidFill>
                    <a:srgbClr val="000000"/>
                  </a:solidFill>
                </a:uFill>
                <a:latin typeface="Century Gothic" panose="020B0502020202020204" pitchFamily="34" charset="0"/>
                <a:cs typeface="Arial"/>
              </a:rPr>
              <a:t>surface </a:t>
            </a:r>
            <a:r>
              <a:rPr sz="2800" b="1" u="sng" spc="-25" dirty="0">
                <a:latin typeface="Century Gothic" panose="020B0502020202020204" pitchFamily="34" charset="0"/>
                <a:cs typeface="Arial"/>
              </a:rPr>
              <a:t> </a:t>
            </a:r>
            <a:endParaRPr lang="en-US" sz="2800" b="1" u="sng" spc="-25" dirty="0">
              <a:latin typeface="Century Gothic" panose="020B0502020202020204" pitchFamily="34" charset="0"/>
              <a:cs typeface="Arial"/>
            </a:endParaRPr>
          </a:p>
          <a:p>
            <a:pPr marL="12700" marR="5080">
              <a:lnSpc>
                <a:spcPct val="100000"/>
              </a:lnSpc>
              <a:spcBef>
                <a:spcPts val="105"/>
              </a:spcBef>
            </a:pPr>
            <a:r>
              <a:rPr sz="2400" spc="25" dirty="0">
                <a:latin typeface="Century Gothic" panose="020B0502020202020204" pitchFamily="34" charset="0"/>
                <a:cs typeface="Arial"/>
              </a:rPr>
              <a:t>With </a:t>
            </a:r>
            <a:r>
              <a:rPr sz="2400" spc="-5" dirty="0">
                <a:latin typeface="Century Gothic" panose="020B0502020202020204" pitchFamily="34" charset="0"/>
                <a:cs typeface="Arial"/>
              </a:rPr>
              <a:t>current </a:t>
            </a:r>
            <a:r>
              <a:rPr sz="2400" spc="-20" dirty="0">
                <a:latin typeface="Century Gothic" panose="020B0502020202020204" pitchFamily="34" charset="0"/>
                <a:cs typeface="Arial"/>
              </a:rPr>
              <a:t>gate </a:t>
            </a:r>
            <a:r>
              <a:rPr sz="2400" spc="-15" dirty="0">
                <a:latin typeface="Century Gothic" panose="020B0502020202020204" pitchFamily="34" charset="0"/>
                <a:cs typeface="Arial"/>
              </a:rPr>
              <a:t>layout, </a:t>
            </a:r>
            <a:r>
              <a:rPr sz="2400" spc="-10" dirty="0">
                <a:latin typeface="Century Gothic" panose="020B0502020202020204" pitchFamily="34" charset="0"/>
                <a:cs typeface="Arial"/>
              </a:rPr>
              <a:t>melt </a:t>
            </a:r>
            <a:r>
              <a:rPr sz="2400" spc="-40" dirty="0">
                <a:latin typeface="Century Gothic" panose="020B0502020202020204" pitchFamily="34" charset="0"/>
                <a:cs typeface="Arial"/>
              </a:rPr>
              <a:t>was </a:t>
            </a:r>
            <a:r>
              <a:rPr sz="2400" spc="-5" dirty="0">
                <a:latin typeface="Century Gothic" panose="020B0502020202020204" pitchFamily="34" charset="0"/>
                <a:cs typeface="Arial"/>
              </a:rPr>
              <a:t>pushed </a:t>
            </a:r>
            <a:r>
              <a:rPr sz="2400" dirty="0">
                <a:latin typeface="Century Gothic" panose="020B0502020202020204" pitchFamily="34" charset="0"/>
                <a:cs typeface="Arial"/>
              </a:rPr>
              <a:t>into </a:t>
            </a:r>
            <a:r>
              <a:rPr sz="2400" spc="-10" dirty="0">
                <a:latin typeface="Century Gothic" panose="020B0502020202020204" pitchFamily="34" charset="0"/>
                <a:cs typeface="Arial"/>
              </a:rPr>
              <a:t>cavity </a:t>
            </a:r>
            <a:r>
              <a:rPr sz="2400" spc="5" dirty="0">
                <a:latin typeface="Century Gothic" panose="020B0502020202020204" pitchFamily="34" charset="0"/>
                <a:cs typeface="Arial"/>
              </a:rPr>
              <a:t>via </a:t>
            </a:r>
            <a:r>
              <a:rPr sz="2400" spc="-20" dirty="0">
                <a:latin typeface="Century Gothic" panose="020B0502020202020204" pitchFamily="34" charset="0"/>
                <a:cs typeface="Arial"/>
              </a:rPr>
              <a:t>gate  </a:t>
            </a:r>
            <a:r>
              <a:rPr sz="2400" spc="-10" dirty="0">
                <a:latin typeface="Century Gothic" panose="020B0502020202020204" pitchFamily="34" charset="0"/>
                <a:cs typeface="Arial"/>
              </a:rPr>
              <a:t>close </a:t>
            </a:r>
            <a:r>
              <a:rPr sz="2400" spc="-15" dirty="0">
                <a:latin typeface="Century Gothic" panose="020B0502020202020204" pitchFamily="34" charset="0"/>
                <a:cs typeface="Arial"/>
              </a:rPr>
              <a:t>to </a:t>
            </a:r>
            <a:r>
              <a:rPr sz="2400" spc="-5" dirty="0">
                <a:latin typeface="Century Gothic" panose="020B0502020202020204" pitchFamily="34" charset="0"/>
                <a:cs typeface="Arial"/>
              </a:rPr>
              <a:t>curved </a:t>
            </a:r>
            <a:r>
              <a:rPr sz="2400" spc="-15" dirty="0">
                <a:latin typeface="Century Gothic" panose="020B0502020202020204" pitchFamily="34" charset="0"/>
                <a:cs typeface="Arial"/>
              </a:rPr>
              <a:t>surface, to </a:t>
            </a:r>
            <a:r>
              <a:rPr sz="2400" spc="-25" dirty="0">
                <a:latin typeface="Century Gothic" panose="020B0502020202020204" pitchFamily="34" charset="0"/>
                <a:cs typeface="Arial"/>
              </a:rPr>
              <a:t>reach </a:t>
            </a:r>
            <a:r>
              <a:rPr sz="2400" spc="-5" dirty="0">
                <a:latin typeface="Century Gothic" panose="020B0502020202020204" pitchFamily="34" charset="0"/>
                <a:cs typeface="Arial"/>
              </a:rPr>
              <a:t>the </a:t>
            </a:r>
            <a:r>
              <a:rPr sz="2400" spc="-30" dirty="0">
                <a:latin typeface="Century Gothic" panose="020B0502020202020204" pitchFamily="34" charset="0"/>
                <a:cs typeface="Arial"/>
              </a:rPr>
              <a:t>far </a:t>
            </a:r>
            <a:r>
              <a:rPr sz="2400" spc="-15" dirty="0">
                <a:latin typeface="Century Gothic" panose="020B0502020202020204" pitchFamily="34" charset="0"/>
                <a:cs typeface="Arial"/>
              </a:rPr>
              <a:t>end </a:t>
            </a:r>
            <a:r>
              <a:rPr sz="2400" spc="-30" dirty="0">
                <a:latin typeface="Century Gothic" panose="020B0502020202020204" pitchFamily="34" charset="0"/>
                <a:cs typeface="Arial"/>
              </a:rPr>
              <a:t>of </a:t>
            </a:r>
            <a:r>
              <a:rPr sz="2400" spc="-5" dirty="0">
                <a:latin typeface="Century Gothic" panose="020B0502020202020204" pitchFamily="34" charset="0"/>
                <a:cs typeface="Arial"/>
              </a:rPr>
              <a:t>the </a:t>
            </a:r>
            <a:r>
              <a:rPr sz="2400" spc="-10" dirty="0">
                <a:latin typeface="Century Gothic" panose="020B0502020202020204" pitchFamily="34" charset="0"/>
                <a:cs typeface="Arial"/>
              </a:rPr>
              <a:t>part </a:t>
            </a:r>
            <a:r>
              <a:rPr sz="2400" spc="-20" dirty="0">
                <a:latin typeface="Century Gothic" panose="020B0502020202020204" pitchFamily="34" charset="0"/>
                <a:cs typeface="Arial"/>
              </a:rPr>
              <a:t>where  defect </a:t>
            </a:r>
            <a:r>
              <a:rPr sz="2400" spc="-30" dirty="0">
                <a:latin typeface="Century Gothic" panose="020B0502020202020204" pitchFamily="34" charset="0"/>
                <a:cs typeface="Arial"/>
              </a:rPr>
              <a:t>area </a:t>
            </a:r>
            <a:r>
              <a:rPr sz="2400" dirty="0">
                <a:latin typeface="Century Gothic" panose="020B0502020202020204" pitchFamily="34" charset="0"/>
                <a:cs typeface="Arial"/>
              </a:rPr>
              <a:t>2 </a:t>
            </a:r>
            <a:r>
              <a:rPr sz="2400" spc="-5" dirty="0">
                <a:latin typeface="Century Gothic" panose="020B0502020202020204" pitchFamily="34" charset="0"/>
                <a:cs typeface="Arial"/>
              </a:rPr>
              <a:t>lies, </a:t>
            </a:r>
            <a:r>
              <a:rPr sz="2400" spc="5" dirty="0">
                <a:latin typeface="Century Gothic" panose="020B0502020202020204" pitchFamily="34" charset="0"/>
                <a:cs typeface="Arial"/>
              </a:rPr>
              <a:t>it </a:t>
            </a:r>
            <a:r>
              <a:rPr sz="2400" spc="-15" dirty="0">
                <a:latin typeface="Century Gothic" panose="020B0502020202020204" pitchFamily="34" charset="0"/>
                <a:cs typeface="Arial"/>
              </a:rPr>
              <a:t>needs very </a:t>
            </a:r>
            <a:r>
              <a:rPr sz="2400" spc="5" dirty="0">
                <a:latin typeface="Century Gothic" panose="020B0502020202020204" pitchFamily="34" charset="0"/>
                <a:cs typeface="Arial"/>
              </a:rPr>
              <a:t>high </a:t>
            </a:r>
            <a:r>
              <a:rPr sz="2400" spc="-5" dirty="0">
                <a:latin typeface="Century Gothic" panose="020B0502020202020204" pitchFamily="34" charset="0"/>
                <a:cs typeface="Arial"/>
              </a:rPr>
              <a:t>injection </a:t>
            </a:r>
            <a:r>
              <a:rPr sz="2400" spc="-20" dirty="0">
                <a:latin typeface="Century Gothic" panose="020B0502020202020204" pitchFamily="34" charset="0"/>
                <a:cs typeface="Arial"/>
              </a:rPr>
              <a:t>speed </a:t>
            </a:r>
            <a:r>
              <a:rPr sz="2400" spc="-15" dirty="0">
                <a:latin typeface="Century Gothic" panose="020B0502020202020204" pitchFamily="34" charset="0"/>
                <a:cs typeface="Arial"/>
              </a:rPr>
              <a:t>and </a:t>
            </a:r>
            <a:r>
              <a:rPr sz="2400" spc="-10" dirty="0">
                <a:latin typeface="Century Gothic" panose="020B0502020202020204" pitchFamily="34" charset="0"/>
                <a:cs typeface="Arial"/>
              </a:rPr>
              <a:t>also  pressure, </a:t>
            </a:r>
            <a:r>
              <a:rPr sz="2400" spc="-5" dirty="0">
                <a:latin typeface="Century Gothic" panose="020B0502020202020204" pitchFamily="34" charset="0"/>
                <a:cs typeface="Arial"/>
              </a:rPr>
              <a:t>which </a:t>
            </a:r>
            <a:r>
              <a:rPr sz="2400" spc="-20" dirty="0">
                <a:latin typeface="Century Gothic" panose="020B0502020202020204" pitchFamily="34" charset="0"/>
                <a:cs typeface="Arial"/>
              </a:rPr>
              <a:t>causes </a:t>
            </a:r>
            <a:r>
              <a:rPr sz="2400" spc="-30" dirty="0">
                <a:latin typeface="Century Gothic" panose="020B0502020202020204" pitchFamily="34" charset="0"/>
                <a:cs typeface="Arial"/>
              </a:rPr>
              <a:t>over </a:t>
            </a:r>
            <a:r>
              <a:rPr sz="2400" dirty="0">
                <a:latin typeface="Century Gothic" panose="020B0502020202020204" pitchFamily="34" charset="0"/>
                <a:cs typeface="Arial"/>
              </a:rPr>
              <a:t>packing </a:t>
            </a:r>
            <a:r>
              <a:rPr sz="2400" spc="-30" dirty="0">
                <a:latin typeface="Century Gothic" panose="020B0502020202020204" pitchFamily="34" charset="0"/>
                <a:cs typeface="Arial"/>
              </a:rPr>
              <a:t>at </a:t>
            </a:r>
            <a:r>
              <a:rPr sz="2400" spc="-5" dirty="0">
                <a:latin typeface="Century Gothic" panose="020B0502020202020204" pitchFamily="34" charset="0"/>
                <a:cs typeface="Arial"/>
              </a:rPr>
              <a:t>curved </a:t>
            </a:r>
            <a:r>
              <a:rPr sz="2400" spc="-15" dirty="0">
                <a:latin typeface="Century Gothic" panose="020B0502020202020204" pitchFamily="34" charset="0"/>
                <a:cs typeface="Arial"/>
              </a:rPr>
              <a:t>surface, </a:t>
            </a:r>
            <a:r>
              <a:rPr sz="2400" spc="5" dirty="0">
                <a:latin typeface="Century Gothic" panose="020B0502020202020204" pitchFamily="34" charset="0"/>
                <a:cs typeface="Arial"/>
              </a:rPr>
              <a:t>it </a:t>
            </a:r>
            <a:r>
              <a:rPr sz="2400" spc="-5" dirty="0">
                <a:latin typeface="Century Gothic" panose="020B0502020202020204" pitchFamily="34" charset="0"/>
                <a:cs typeface="Arial"/>
              </a:rPr>
              <a:t>results  demolding </a:t>
            </a:r>
            <a:r>
              <a:rPr sz="2400" spc="5" dirty="0">
                <a:latin typeface="Century Gothic" panose="020B0502020202020204" pitchFamily="34" charset="0"/>
                <a:cs typeface="Arial"/>
              </a:rPr>
              <a:t>issue </a:t>
            </a:r>
            <a:r>
              <a:rPr sz="2400" spc="-30" dirty="0">
                <a:latin typeface="Century Gothic" panose="020B0502020202020204" pitchFamily="34" charset="0"/>
                <a:cs typeface="Arial"/>
              </a:rPr>
              <a:t>at </a:t>
            </a:r>
            <a:r>
              <a:rPr sz="2400" spc="-5" dirty="0">
                <a:latin typeface="Century Gothic" panose="020B0502020202020204" pitchFamily="34" charset="0"/>
                <a:cs typeface="Arial"/>
              </a:rPr>
              <a:t>curved</a:t>
            </a:r>
            <a:r>
              <a:rPr sz="2400" spc="30" dirty="0">
                <a:latin typeface="Century Gothic" panose="020B0502020202020204" pitchFamily="34" charset="0"/>
                <a:cs typeface="Arial"/>
              </a:rPr>
              <a:t> </a:t>
            </a:r>
            <a:r>
              <a:rPr sz="2400" spc="-10" dirty="0">
                <a:latin typeface="Century Gothic" panose="020B0502020202020204" pitchFamily="34" charset="0"/>
                <a:cs typeface="Arial"/>
              </a:rPr>
              <a:t>surface</a:t>
            </a:r>
            <a:endParaRPr sz="2400" dirty="0">
              <a:latin typeface="Century Gothic" panose="020B0502020202020204" pitchFamily="34" charset="0"/>
              <a:cs typeface="Arial"/>
            </a:endParaRPr>
          </a:p>
        </p:txBody>
      </p:sp>
      <p:sp>
        <p:nvSpPr>
          <p:cNvPr id="8" name="object 4"/>
          <p:cNvSpPr/>
          <p:nvPr/>
        </p:nvSpPr>
        <p:spPr>
          <a:xfrm>
            <a:off x="1349639" y="3044550"/>
            <a:ext cx="6857424" cy="3170734"/>
          </a:xfrm>
          <a:prstGeom prst="rect">
            <a:avLst/>
          </a:prstGeom>
          <a:blipFill>
            <a:blip r:embed="rId3" cstate="print"/>
            <a:stretch>
              <a:fillRect/>
            </a:stretch>
          </a:blipFill>
        </p:spPr>
        <p:txBody>
          <a:bodyPr wrap="square" lIns="0" tIns="0" rIns="0" bIns="0" rtlCol="0"/>
          <a:lstStyle/>
          <a:p>
            <a:endParaRPr/>
          </a:p>
        </p:txBody>
      </p:sp>
      <p:sp>
        <p:nvSpPr>
          <p:cNvPr id="9" name="object 5"/>
          <p:cNvSpPr txBox="1"/>
          <p:nvPr/>
        </p:nvSpPr>
        <p:spPr>
          <a:xfrm>
            <a:off x="3583451" y="4238122"/>
            <a:ext cx="1770380"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Arial"/>
                <a:cs typeface="Arial"/>
              </a:rPr>
              <a:t>Current</a:t>
            </a:r>
            <a:r>
              <a:rPr sz="2400" spc="-130" dirty="0">
                <a:latin typeface="Arial"/>
                <a:cs typeface="Arial"/>
              </a:rPr>
              <a:t> </a:t>
            </a:r>
            <a:r>
              <a:rPr sz="2400" spc="-30" dirty="0">
                <a:latin typeface="Arial"/>
                <a:cs typeface="Arial"/>
              </a:rPr>
              <a:t>Gate</a:t>
            </a:r>
            <a:endParaRPr sz="2400">
              <a:latin typeface="Arial"/>
              <a:cs typeface="Arial"/>
            </a:endParaRPr>
          </a:p>
        </p:txBody>
      </p:sp>
      <p:sp>
        <p:nvSpPr>
          <p:cNvPr id="10" name="object 6"/>
          <p:cNvSpPr/>
          <p:nvPr/>
        </p:nvSpPr>
        <p:spPr>
          <a:xfrm>
            <a:off x="5877833" y="4237677"/>
            <a:ext cx="648335" cy="432434"/>
          </a:xfrm>
          <a:custGeom>
            <a:avLst/>
            <a:gdLst/>
            <a:ahLst/>
            <a:cxnLst/>
            <a:rect l="l" t="t" r="r" b="b"/>
            <a:pathLst>
              <a:path w="648335" h="432435">
                <a:moveTo>
                  <a:pt x="0" y="216026"/>
                </a:moveTo>
                <a:lnTo>
                  <a:pt x="5219" y="177210"/>
                </a:lnTo>
                <a:lnTo>
                  <a:pt x="20267" y="140670"/>
                </a:lnTo>
                <a:lnTo>
                  <a:pt x="44228" y="107018"/>
                </a:lnTo>
                <a:lnTo>
                  <a:pt x="76190" y="76866"/>
                </a:lnTo>
                <a:lnTo>
                  <a:pt x="115236" y="50825"/>
                </a:lnTo>
                <a:lnTo>
                  <a:pt x="160452" y="29506"/>
                </a:lnTo>
                <a:lnTo>
                  <a:pt x="210924" y="13521"/>
                </a:lnTo>
                <a:lnTo>
                  <a:pt x="265737" y="3482"/>
                </a:lnTo>
                <a:lnTo>
                  <a:pt x="323976" y="0"/>
                </a:lnTo>
                <a:lnTo>
                  <a:pt x="382254" y="3482"/>
                </a:lnTo>
                <a:lnTo>
                  <a:pt x="437096" y="13521"/>
                </a:lnTo>
                <a:lnTo>
                  <a:pt x="487590" y="29506"/>
                </a:lnTo>
                <a:lnTo>
                  <a:pt x="532822" y="50825"/>
                </a:lnTo>
                <a:lnTo>
                  <a:pt x="571879" y="76866"/>
                </a:lnTo>
                <a:lnTo>
                  <a:pt x="603847" y="107018"/>
                </a:lnTo>
                <a:lnTo>
                  <a:pt x="627812" y="140670"/>
                </a:lnTo>
                <a:lnTo>
                  <a:pt x="642861" y="177210"/>
                </a:lnTo>
                <a:lnTo>
                  <a:pt x="648080" y="216026"/>
                </a:lnTo>
                <a:lnTo>
                  <a:pt x="642861" y="254843"/>
                </a:lnTo>
                <a:lnTo>
                  <a:pt x="627812" y="291383"/>
                </a:lnTo>
                <a:lnTo>
                  <a:pt x="603847" y="325035"/>
                </a:lnTo>
                <a:lnTo>
                  <a:pt x="571879" y="355187"/>
                </a:lnTo>
                <a:lnTo>
                  <a:pt x="532822" y="381228"/>
                </a:lnTo>
                <a:lnTo>
                  <a:pt x="487590" y="402547"/>
                </a:lnTo>
                <a:lnTo>
                  <a:pt x="437096" y="418532"/>
                </a:lnTo>
                <a:lnTo>
                  <a:pt x="382254" y="428571"/>
                </a:lnTo>
                <a:lnTo>
                  <a:pt x="323976" y="432053"/>
                </a:lnTo>
                <a:lnTo>
                  <a:pt x="265737" y="428571"/>
                </a:lnTo>
                <a:lnTo>
                  <a:pt x="210924" y="418532"/>
                </a:lnTo>
                <a:lnTo>
                  <a:pt x="160452" y="402547"/>
                </a:lnTo>
                <a:lnTo>
                  <a:pt x="115236" y="381228"/>
                </a:lnTo>
                <a:lnTo>
                  <a:pt x="76190" y="355187"/>
                </a:lnTo>
                <a:lnTo>
                  <a:pt x="44228" y="325035"/>
                </a:lnTo>
                <a:lnTo>
                  <a:pt x="20267" y="291383"/>
                </a:lnTo>
                <a:lnTo>
                  <a:pt x="5219" y="254843"/>
                </a:lnTo>
                <a:lnTo>
                  <a:pt x="0" y="216026"/>
                </a:lnTo>
                <a:close/>
              </a:path>
            </a:pathLst>
          </a:custGeom>
          <a:ln w="10170">
            <a:solidFill>
              <a:srgbClr val="FF0000"/>
            </a:solidFill>
          </a:ln>
        </p:spPr>
        <p:txBody>
          <a:bodyPr wrap="square" lIns="0" tIns="0" rIns="0" bIns="0" rtlCol="0"/>
          <a:lstStyle/>
          <a:p>
            <a:endParaRPr/>
          </a:p>
        </p:txBody>
      </p:sp>
      <p:sp>
        <p:nvSpPr>
          <p:cNvPr id="7"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20</a:t>
            </a:fld>
            <a:endParaRPr lang="en-US" sz="1050" dirty="0">
              <a:solidFill>
                <a:srgbClr val="FFFFFF"/>
              </a:solidFill>
            </a:endParaRPr>
          </a:p>
        </p:txBody>
      </p:sp>
    </p:spTree>
    <p:extLst>
      <p:ext uri="{BB962C8B-B14F-4D97-AF65-F5344CB8AC3E}">
        <p14:creationId xmlns:p14="http://schemas.microsoft.com/office/powerpoint/2010/main" val="7055058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pPr marL="118110">
              <a:lnSpc>
                <a:spcPct val="100000"/>
              </a:lnSpc>
              <a:spcBef>
                <a:spcPts val="105"/>
              </a:spcBef>
            </a:pPr>
            <a:r>
              <a:rPr lang="fr-FR" altLang="zh-CN" dirty="0"/>
              <a:t>XE4139 Air Vent </a:t>
            </a:r>
            <a:r>
              <a:rPr lang="fr-FR" altLang="zh-CN" dirty="0" err="1"/>
              <a:t>Trim</a:t>
            </a:r>
            <a:r>
              <a:rPr lang="fr-FR" altLang="zh-CN" dirty="0"/>
              <a:t> Surface </a:t>
            </a:r>
            <a:r>
              <a:rPr lang="fr-FR" altLang="zh-CN" dirty="0" err="1"/>
              <a:t>Defect</a:t>
            </a:r>
            <a:r>
              <a:rPr lang="fr-FR" altLang="zh-CN" dirty="0"/>
              <a:t> </a:t>
            </a:r>
            <a:r>
              <a:rPr lang="fr-FR" altLang="zh-CN" dirty="0" err="1"/>
              <a:t>Analysis</a:t>
            </a:r>
            <a:endParaRPr lang="en-GB" altLang="de-DE" dirty="0"/>
          </a:p>
        </p:txBody>
      </p:sp>
      <p:sp>
        <p:nvSpPr>
          <p:cNvPr id="12291" name="Textfeld 1"/>
          <p:cNvSpPr txBox="1">
            <a:spLocks noChangeArrowheads="1"/>
          </p:cNvSpPr>
          <p:nvPr/>
        </p:nvSpPr>
        <p:spPr bwMode="auto">
          <a:xfrm>
            <a:off x="350873" y="1008580"/>
            <a:ext cx="11474781" cy="378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9" tIns="45715" rIns="91429" bIns="45715">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12700">
              <a:lnSpc>
                <a:spcPct val="100000"/>
              </a:lnSpc>
              <a:spcBef>
                <a:spcPts val="100"/>
              </a:spcBef>
            </a:pPr>
            <a:r>
              <a:rPr lang="en-US" altLang="zh-CN" sz="2400" b="1" spc="-10" dirty="0">
                <a:latin typeface="Century Gothic" panose="020B0502020202020204" pitchFamily="34" charset="0"/>
                <a:cs typeface="Arial"/>
              </a:rPr>
              <a:t>Analysis: pitting defect at far end of flow</a:t>
            </a:r>
          </a:p>
          <a:p>
            <a:pPr>
              <a:lnSpc>
                <a:spcPct val="100000"/>
              </a:lnSpc>
              <a:spcBef>
                <a:spcPts val="35"/>
              </a:spcBef>
            </a:pPr>
            <a:endParaRPr lang="en-US" altLang="zh-CN" sz="2400" spc="-10" dirty="0">
              <a:latin typeface="Century Gothic" panose="020B0502020202020204" pitchFamily="34" charset="0"/>
              <a:cs typeface="Arial"/>
            </a:endParaRPr>
          </a:p>
          <a:p>
            <a:pPr marL="358140" marR="5080" indent="-345440">
              <a:lnSpc>
                <a:spcPct val="100000"/>
              </a:lnSpc>
              <a:buFont typeface="Wingdings" panose="05000000000000000000" pitchFamily="2" charset="2"/>
              <a:buChar char="Ø"/>
              <a:tabLst>
                <a:tab pos="358775" algn="l"/>
              </a:tabLst>
            </a:pPr>
            <a:r>
              <a:rPr lang="en-US" altLang="zh-CN" sz="2400" spc="-10" dirty="0">
                <a:latin typeface="Century Gothic" panose="020B0502020202020204" pitchFamily="34" charset="0"/>
                <a:cs typeface="Arial"/>
              </a:rPr>
              <a:t>During molding trial, 2 mold temperature controllers are used,  100 degree C to fixed side and 80 degree C to moving side as  normal setting. With this setting, the fixed side measured  temperature is about 90 degree C.</a:t>
            </a:r>
          </a:p>
          <a:p>
            <a:pPr marL="342900" indent="-342900">
              <a:lnSpc>
                <a:spcPct val="100000"/>
              </a:lnSpc>
              <a:spcBef>
                <a:spcPts val="30"/>
              </a:spcBef>
              <a:buFont typeface="Wingdings" panose="05000000000000000000" pitchFamily="2" charset="2"/>
              <a:buChar char="Ø"/>
            </a:pPr>
            <a:endParaRPr lang="en-US" altLang="zh-CN" sz="2400" spc="-10" dirty="0">
              <a:latin typeface="Century Gothic" panose="020B0502020202020204" pitchFamily="34" charset="0"/>
              <a:cs typeface="Arial"/>
            </a:endParaRPr>
          </a:p>
          <a:p>
            <a:pPr marL="358140" marR="34925" indent="-345440" algn="just">
              <a:lnSpc>
                <a:spcPct val="100000"/>
              </a:lnSpc>
              <a:buFont typeface="Wingdings" panose="05000000000000000000" pitchFamily="2" charset="2"/>
              <a:buChar char="Ø"/>
              <a:tabLst>
                <a:tab pos="358775" algn="l"/>
              </a:tabLst>
            </a:pPr>
            <a:r>
              <a:rPr lang="en-US" altLang="zh-CN" sz="2400" spc="-10" dirty="0">
                <a:latin typeface="Century Gothic" panose="020B0502020202020204" pitchFamily="34" charset="0"/>
                <a:cs typeface="Arial"/>
              </a:rPr>
              <a:t>Here low surface temperature brings problem to duplicate the  high polished surface. And it also reduce the melt flow ability,  which forces the injection machine export more pressure to fill  the cavity, this will make the demolding issue worse.</a:t>
            </a:r>
          </a:p>
        </p:txBody>
      </p:sp>
      <p:sp>
        <p:nvSpPr>
          <p:cNvPr id="4"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21</a:t>
            </a:fld>
            <a:endParaRPr lang="en-US" sz="1050" dirty="0">
              <a:solidFill>
                <a:srgbClr val="FFFFFF"/>
              </a:solidFill>
            </a:endParaRPr>
          </a:p>
        </p:txBody>
      </p:sp>
    </p:spTree>
    <p:extLst>
      <p:ext uri="{BB962C8B-B14F-4D97-AF65-F5344CB8AC3E}">
        <p14:creationId xmlns:p14="http://schemas.microsoft.com/office/powerpoint/2010/main" val="593313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pPr marL="118110">
              <a:lnSpc>
                <a:spcPct val="100000"/>
              </a:lnSpc>
              <a:spcBef>
                <a:spcPts val="105"/>
              </a:spcBef>
            </a:pPr>
            <a:r>
              <a:rPr lang="fr-FR" altLang="zh-CN" dirty="0"/>
              <a:t>Suggestion: XE4139 Air Vent </a:t>
            </a:r>
            <a:r>
              <a:rPr lang="fr-FR" altLang="zh-CN" dirty="0" err="1"/>
              <a:t>Trim</a:t>
            </a:r>
            <a:r>
              <a:rPr lang="fr-FR" altLang="zh-CN" dirty="0"/>
              <a:t> Surface </a:t>
            </a:r>
            <a:r>
              <a:rPr lang="fr-FR" altLang="zh-CN" dirty="0" err="1"/>
              <a:t>Defect</a:t>
            </a:r>
            <a:endParaRPr lang="en-GB" altLang="de-DE" dirty="0"/>
          </a:p>
        </p:txBody>
      </p:sp>
      <p:sp>
        <p:nvSpPr>
          <p:cNvPr id="12291" name="Textfeld 1"/>
          <p:cNvSpPr txBox="1">
            <a:spLocks noChangeArrowheads="1"/>
          </p:cNvSpPr>
          <p:nvPr/>
        </p:nvSpPr>
        <p:spPr bwMode="auto">
          <a:xfrm>
            <a:off x="350873" y="1008580"/>
            <a:ext cx="10164727" cy="1938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9" tIns="45715" rIns="91429" bIns="45715">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12700">
              <a:lnSpc>
                <a:spcPct val="100000"/>
              </a:lnSpc>
              <a:spcBef>
                <a:spcPts val="100"/>
              </a:spcBef>
            </a:pPr>
            <a:r>
              <a:rPr lang="en-US" altLang="zh-CN" sz="2400" b="1" spc="-10" dirty="0">
                <a:latin typeface="Century Gothic" panose="020B0502020202020204" pitchFamily="34" charset="0"/>
                <a:cs typeface="Arial"/>
              </a:rPr>
              <a:t>Suggestion: Gate Layout</a:t>
            </a:r>
          </a:p>
          <a:p>
            <a:pPr>
              <a:lnSpc>
                <a:spcPct val="100000"/>
              </a:lnSpc>
              <a:spcBef>
                <a:spcPts val="15"/>
              </a:spcBef>
            </a:pPr>
            <a:endParaRPr lang="en-US" altLang="zh-CN" sz="2400" spc="-10" dirty="0">
              <a:latin typeface="Century Gothic" panose="020B0502020202020204" pitchFamily="34" charset="0"/>
              <a:cs typeface="Arial"/>
            </a:endParaRPr>
          </a:p>
          <a:p>
            <a:pPr marL="358140" marR="5080" indent="-345440">
              <a:lnSpc>
                <a:spcPct val="100000"/>
              </a:lnSpc>
              <a:buFont typeface="Wingdings" panose="05000000000000000000" pitchFamily="2" charset="2"/>
              <a:buChar char="Ø"/>
              <a:tabLst>
                <a:tab pos="358775" algn="l"/>
              </a:tabLst>
            </a:pPr>
            <a:r>
              <a:rPr lang="en-US" altLang="zh-CN" sz="2400" spc="-10" dirty="0">
                <a:latin typeface="Century Gothic" panose="020B0502020202020204" pitchFamily="34" charset="0"/>
                <a:cs typeface="Arial"/>
              </a:rPr>
              <a:t>To solve the over packing issue in curved surface area, it’s  better to add another gate so reduce the cavity pressure are  curved surface</a:t>
            </a:r>
          </a:p>
        </p:txBody>
      </p:sp>
      <p:sp>
        <p:nvSpPr>
          <p:cNvPr id="4"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22</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pPr marL="123825">
              <a:lnSpc>
                <a:spcPct val="100000"/>
              </a:lnSpc>
              <a:spcBef>
                <a:spcPts val="105"/>
              </a:spcBef>
            </a:pPr>
            <a:r>
              <a:rPr lang="fr-FR" altLang="zh-CN" dirty="0"/>
              <a:t>Suggestion : XE4139 Air Vent </a:t>
            </a:r>
            <a:r>
              <a:rPr lang="fr-FR" altLang="zh-CN" dirty="0" err="1"/>
              <a:t>Trim</a:t>
            </a:r>
            <a:r>
              <a:rPr lang="fr-FR" altLang="zh-CN" dirty="0"/>
              <a:t> Surface </a:t>
            </a:r>
            <a:r>
              <a:rPr lang="fr-FR" altLang="zh-CN" dirty="0" err="1"/>
              <a:t>Defect</a:t>
            </a:r>
            <a:endParaRPr lang="en-GB" altLang="de-DE" dirty="0"/>
          </a:p>
        </p:txBody>
      </p:sp>
      <p:sp>
        <p:nvSpPr>
          <p:cNvPr id="12291" name="Textfeld 1"/>
          <p:cNvSpPr txBox="1">
            <a:spLocks noChangeArrowheads="1"/>
          </p:cNvSpPr>
          <p:nvPr/>
        </p:nvSpPr>
        <p:spPr bwMode="auto">
          <a:xfrm>
            <a:off x="350873" y="1008580"/>
            <a:ext cx="10164727" cy="3429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9" tIns="45715" rIns="91429" bIns="45715">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12700">
              <a:lnSpc>
                <a:spcPct val="100000"/>
              </a:lnSpc>
              <a:spcBef>
                <a:spcPts val="100"/>
              </a:spcBef>
            </a:pPr>
            <a:r>
              <a:rPr lang="en-US" altLang="zh-CN" sz="2400" b="1" spc="-10" dirty="0">
                <a:latin typeface="Century Gothic" panose="020B0502020202020204" pitchFamily="34" charset="0"/>
                <a:cs typeface="Arial"/>
              </a:rPr>
              <a:t>Suggestion: Processing Parameters</a:t>
            </a:r>
          </a:p>
          <a:p>
            <a:pPr marL="12700">
              <a:lnSpc>
                <a:spcPct val="100000"/>
              </a:lnSpc>
              <a:spcBef>
                <a:spcPts val="100"/>
              </a:spcBef>
            </a:pPr>
            <a:endParaRPr lang="en-US" altLang="zh-CN" sz="2400" b="1" spc="-10" dirty="0">
              <a:latin typeface="Century Gothic" panose="020B0502020202020204" pitchFamily="34" charset="0"/>
              <a:cs typeface="Arial"/>
            </a:endParaRPr>
          </a:p>
          <a:p>
            <a:pPr marL="358140" marR="5080" indent="-345440">
              <a:lnSpc>
                <a:spcPct val="100000"/>
              </a:lnSpc>
              <a:spcBef>
                <a:spcPts val="5"/>
              </a:spcBef>
              <a:buFont typeface="Wingdings" panose="05000000000000000000" pitchFamily="2" charset="2"/>
              <a:buChar char="Ø"/>
              <a:tabLst>
                <a:tab pos="358775" algn="l"/>
              </a:tabLst>
            </a:pPr>
            <a:r>
              <a:rPr lang="en-US" altLang="zh-CN" sz="2400" spc="-10" dirty="0" err="1">
                <a:latin typeface="Century Gothic" panose="020B0502020202020204" pitchFamily="34" charset="0"/>
                <a:cs typeface="Arial"/>
              </a:rPr>
              <a:t>Grilamid</a:t>
            </a:r>
            <a:r>
              <a:rPr lang="en-US" altLang="zh-CN" sz="2400" spc="-10" dirty="0">
                <a:latin typeface="Century Gothic" panose="020B0502020202020204" pitchFamily="34" charset="0"/>
                <a:cs typeface="Arial"/>
              </a:rPr>
              <a:t> TR XE4139 has a very high glass transition  temperature 160 degree C, it ensures the surface anti-scratch  performance, but also makes melt flowing ability sensitive to temperatures.</a:t>
            </a:r>
          </a:p>
          <a:p>
            <a:pPr marL="358140" marR="5080" indent="-345440">
              <a:lnSpc>
                <a:spcPct val="100000"/>
              </a:lnSpc>
              <a:spcBef>
                <a:spcPts val="5"/>
              </a:spcBef>
              <a:buFont typeface="Wingdings" panose="05000000000000000000" pitchFamily="2" charset="2"/>
              <a:buChar char="Ø"/>
              <a:tabLst>
                <a:tab pos="358775" algn="l"/>
              </a:tabLst>
            </a:pPr>
            <a:endParaRPr lang="en-US" altLang="zh-CN" sz="2400" spc="-10" dirty="0">
              <a:latin typeface="Century Gothic" panose="020B0502020202020204" pitchFamily="34" charset="0"/>
              <a:cs typeface="Arial"/>
            </a:endParaRPr>
          </a:p>
          <a:p>
            <a:pPr marL="358140" marR="78740" indent="-345440">
              <a:lnSpc>
                <a:spcPct val="100000"/>
              </a:lnSpc>
              <a:spcBef>
                <a:spcPts val="20"/>
              </a:spcBef>
              <a:buFont typeface="Wingdings" panose="05000000000000000000" pitchFamily="2" charset="2"/>
              <a:buChar char="Ø"/>
              <a:tabLst>
                <a:tab pos="358775" algn="l"/>
                <a:tab pos="8376920" algn="l"/>
              </a:tabLst>
            </a:pPr>
            <a:r>
              <a:rPr lang="en-US" altLang="zh-CN" sz="2400" spc="-10" dirty="0">
                <a:latin typeface="Century Gothic" panose="020B0502020202020204" pitchFamily="34" charset="0"/>
                <a:cs typeface="Arial"/>
              </a:rPr>
              <a:t>A mold surface actual temperature 110 to 120 to fixed side is  suggested to make sure the melt front temperature not drop  too fast</a:t>
            </a:r>
          </a:p>
        </p:txBody>
      </p:sp>
      <p:sp>
        <p:nvSpPr>
          <p:cNvPr id="4"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23</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pPr eaLnBrk="1" hangingPunct="1"/>
            <a:r>
              <a:rPr lang="en-GB" altLang="de-DE" dirty="0"/>
              <a:t>More cases</a:t>
            </a:r>
          </a:p>
        </p:txBody>
      </p:sp>
      <p:sp>
        <p:nvSpPr>
          <p:cNvPr id="5" name="object 2"/>
          <p:cNvSpPr/>
          <p:nvPr/>
        </p:nvSpPr>
        <p:spPr>
          <a:xfrm>
            <a:off x="2806459" y="1040714"/>
            <a:ext cx="8568944" cy="5080635"/>
          </a:xfrm>
          <a:prstGeom prst="rect">
            <a:avLst/>
          </a:prstGeom>
          <a:blipFill>
            <a:blip r:embed="rId3" cstate="print"/>
            <a:stretch>
              <a:fillRect/>
            </a:stretch>
          </a:blipFill>
        </p:spPr>
        <p:txBody>
          <a:bodyPr wrap="square" lIns="0" tIns="0" rIns="0" bIns="0" rtlCol="0"/>
          <a:lstStyle/>
          <a:p>
            <a:endParaRPr/>
          </a:p>
        </p:txBody>
      </p:sp>
      <p:sp>
        <p:nvSpPr>
          <p:cNvPr id="4"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24</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pPr eaLnBrk="1" hangingPunct="1"/>
            <a:r>
              <a:rPr lang="en-GB" altLang="de-DE" dirty="0"/>
              <a:t>More cases</a:t>
            </a:r>
          </a:p>
        </p:txBody>
      </p:sp>
      <p:sp>
        <p:nvSpPr>
          <p:cNvPr id="4" name="object 2"/>
          <p:cNvSpPr/>
          <p:nvPr/>
        </p:nvSpPr>
        <p:spPr>
          <a:xfrm>
            <a:off x="2240597" y="1045489"/>
            <a:ext cx="7562826" cy="5029996"/>
          </a:xfrm>
          <a:prstGeom prst="rect">
            <a:avLst/>
          </a:prstGeom>
          <a:blipFill>
            <a:blip r:embed="rId3" cstate="print"/>
            <a:stretch>
              <a:fillRect/>
            </a:stretch>
          </a:blipFill>
        </p:spPr>
        <p:txBody>
          <a:bodyPr wrap="square" lIns="0" tIns="0" rIns="0" bIns="0" rtlCol="0"/>
          <a:lstStyle/>
          <a:p>
            <a:endParaRPr/>
          </a:p>
        </p:txBody>
      </p:sp>
      <p:sp>
        <p:nvSpPr>
          <p:cNvPr id="5"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25</a:t>
            </a:fld>
            <a:endParaRPr lang="en-US" sz="1050" dirty="0">
              <a:solidFill>
                <a:srgbClr val="FFFFFF"/>
              </a:solidFill>
            </a:endParaRPr>
          </a:p>
        </p:txBody>
      </p:sp>
    </p:spTree>
    <p:extLst>
      <p:ext uri="{BB962C8B-B14F-4D97-AF65-F5344CB8AC3E}">
        <p14:creationId xmlns:p14="http://schemas.microsoft.com/office/powerpoint/2010/main" val="40894576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Suggestion: “Pitting” or “Streak” on Surface</a:t>
            </a:r>
            <a:endParaRPr lang="en-GB" altLang="de-DE" dirty="0"/>
          </a:p>
        </p:txBody>
      </p:sp>
      <p:sp>
        <p:nvSpPr>
          <p:cNvPr id="12291" name="Textfeld 1"/>
          <p:cNvSpPr txBox="1">
            <a:spLocks noChangeArrowheads="1"/>
          </p:cNvSpPr>
          <p:nvPr/>
        </p:nvSpPr>
        <p:spPr bwMode="auto">
          <a:xfrm>
            <a:off x="350873" y="1008580"/>
            <a:ext cx="11841127" cy="30598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9" tIns="45715" rIns="91429" bIns="45715">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358140" marR="1089025" indent="-345440">
              <a:lnSpc>
                <a:spcPct val="100000"/>
              </a:lnSpc>
              <a:spcBef>
                <a:spcPts val="105"/>
              </a:spcBef>
              <a:buFont typeface="Wingdings" panose="05000000000000000000" pitchFamily="2" charset="2"/>
              <a:buChar char="Ø"/>
              <a:tabLst>
                <a:tab pos="358140" algn="l"/>
                <a:tab pos="358775" algn="l"/>
              </a:tabLst>
            </a:pPr>
            <a:r>
              <a:rPr lang="en-US" altLang="zh-CN" sz="2400" spc="-10" dirty="0">
                <a:latin typeface="Century Gothic" panose="020B0502020202020204" pitchFamily="34" charset="0"/>
                <a:cs typeface="Arial"/>
              </a:rPr>
              <a:t>Higher tool surface temp. and fast filling can  improve this issue</a:t>
            </a:r>
          </a:p>
          <a:p>
            <a:pPr marL="358140" marR="1089025" indent="-345440">
              <a:lnSpc>
                <a:spcPct val="100000"/>
              </a:lnSpc>
              <a:spcBef>
                <a:spcPts val="105"/>
              </a:spcBef>
              <a:buFont typeface="Wingdings" panose="05000000000000000000" pitchFamily="2" charset="2"/>
              <a:buChar char="Ø"/>
              <a:tabLst>
                <a:tab pos="358140" algn="l"/>
                <a:tab pos="358775" algn="l"/>
              </a:tabLst>
            </a:pPr>
            <a:endParaRPr lang="en-US" altLang="zh-CN" sz="2400" spc="-10" dirty="0">
              <a:latin typeface="Century Gothic" panose="020B0502020202020204" pitchFamily="34" charset="0"/>
              <a:cs typeface="Arial"/>
            </a:endParaRPr>
          </a:p>
          <a:p>
            <a:pPr marL="358140" marR="5080" indent="-345440">
              <a:lnSpc>
                <a:spcPct val="100000"/>
              </a:lnSpc>
              <a:spcBef>
                <a:spcPts val="10"/>
              </a:spcBef>
              <a:buFont typeface="Wingdings" panose="05000000000000000000" pitchFamily="2" charset="2"/>
              <a:buChar char="Ø"/>
              <a:tabLst>
                <a:tab pos="358140" algn="l"/>
                <a:tab pos="358775" algn="l"/>
              </a:tabLst>
            </a:pPr>
            <a:r>
              <a:rPr lang="en-US" altLang="zh-CN" sz="2400" spc="-10" dirty="0">
                <a:latin typeface="Century Gothic" panose="020B0502020202020204" pitchFamily="34" charset="0"/>
                <a:cs typeface="Arial"/>
              </a:rPr>
              <a:t>Sufficient pellets pre-drying to make sure moisture  content of granule below 0.05%</a:t>
            </a:r>
          </a:p>
          <a:p>
            <a:pPr marL="358140" marR="5080" indent="-345440">
              <a:lnSpc>
                <a:spcPct val="100000"/>
              </a:lnSpc>
              <a:spcBef>
                <a:spcPts val="10"/>
              </a:spcBef>
              <a:buFont typeface="Wingdings" panose="05000000000000000000" pitchFamily="2" charset="2"/>
              <a:buChar char="Ø"/>
              <a:tabLst>
                <a:tab pos="358140" algn="l"/>
                <a:tab pos="358775" algn="l"/>
              </a:tabLst>
            </a:pPr>
            <a:endParaRPr lang="en-US" altLang="zh-CN" sz="2400" spc="-10" dirty="0">
              <a:latin typeface="Century Gothic" panose="020B0502020202020204" pitchFamily="34" charset="0"/>
              <a:cs typeface="Arial"/>
            </a:endParaRPr>
          </a:p>
          <a:p>
            <a:pPr marL="358140" marR="650240" indent="-345440">
              <a:lnSpc>
                <a:spcPct val="100000"/>
              </a:lnSpc>
              <a:spcBef>
                <a:spcPts val="10"/>
              </a:spcBef>
              <a:buFont typeface="Wingdings" panose="05000000000000000000" pitchFamily="2" charset="2"/>
              <a:buChar char="Ø"/>
              <a:tabLst>
                <a:tab pos="358140" algn="l"/>
                <a:tab pos="358775" algn="l"/>
              </a:tabLst>
            </a:pPr>
            <a:r>
              <a:rPr lang="en-US" altLang="zh-CN" sz="2400" spc="-10" dirty="0">
                <a:latin typeface="Century Gothic" panose="020B0502020202020204" pitchFamily="34" charset="0"/>
                <a:cs typeface="Arial"/>
              </a:rPr>
              <a:t>Suitable gate size to avoid thermal degradation  from high shearing</a:t>
            </a:r>
          </a:p>
          <a:p>
            <a:pPr marL="358140" marR="650240" indent="-345440">
              <a:lnSpc>
                <a:spcPct val="100000"/>
              </a:lnSpc>
              <a:spcBef>
                <a:spcPts val="10"/>
              </a:spcBef>
              <a:buFont typeface="Wingdings" panose="05000000000000000000" pitchFamily="2" charset="2"/>
              <a:buChar char="Ø"/>
              <a:tabLst>
                <a:tab pos="358140" algn="l"/>
                <a:tab pos="358775" algn="l"/>
              </a:tabLst>
            </a:pPr>
            <a:endParaRPr lang="en-US" altLang="zh-CN" sz="2400" spc="-10" dirty="0">
              <a:latin typeface="Century Gothic" panose="020B0502020202020204" pitchFamily="34" charset="0"/>
              <a:cs typeface="Arial"/>
            </a:endParaRPr>
          </a:p>
          <a:p>
            <a:pPr marL="358140" indent="-345440">
              <a:lnSpc>
                <a:spcPct val="100000"/>
              </a:lnSpc>
              <a:spcBef>
                <a:spcPts val="10"/>
              </a:spcBef>
              <a:buFont typeface="Wingdings" panose="05000000000000000000" pitchFamily="2" charset="2"/>
              <a:buChar char="Ø"/>
              <a:tabLst>
                <a:tab pos="358140" algn="l"/>
                <a:tab pos="358775" algn="l"/>
              </a:tabLst>
            </a:pPr>
            <a:r>
              <a:rPr lang="en-US" altLang="zh-CN" sz="2400" spc="-10" dirty="0">
                <a:latin typeface="Century Gothic" panose="020B0502020202020204" pitchFamily="34" charset="0"/>
                <a:cs typeface="Arial"/>
              </a:rPr>
              <a:t>Avoid any contamination</a:t>
            </a:r>
          </a:p>
        </p:txBody>
      </p:sp>
      <p:sp>
        <p:nvSpPr>
          <p:cNvPr id="4"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26</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Gloss Issue on Textured Surface</a:t>
            </a:r>
            <a:endParaRPr lang="en-GB" altLang="de-DE" dirty="0"/>
          </a:p>
        </p:txBody>
      </p:sp>
      <p:sp>
        <p:nvSpPr>
          <p:cNvPr id="4" name="object 2"/>
          <p:cNvSpPr/>
          <p:nvPr/>
        </p:nvSpPr>
        <p:spPr>
          <a:xfrm>
            <a:off x="395541" y="1484757"/>
            <a:ext cx="6743192" cy="2036445"/>
          </a:xfrm>
          <a:prstGeom prst="rect">
            <a:avLst/>
          </a:prstGeom>
          <a:blipFill>
            <a:blip r:embed="rId3" cstate="print"/>
            <a:stretch>
              <a:fillRect/>
            </a:stretch>
          </a:blipFill>
        </p:spPr>
        <p:txBody>
          <a:bodyPr wrap="square" lIns="0" tIns="0" rIns="0" bIns="0" rtlCol="0"/>
          <a:lstStyle/>
          <a:p>
            <a:endParaRPr>
              <a:latin typeface="Century Gothic" panose="020B0502020202020204" pitchFamily="34" charset="0"/>
            </a:endParaRPr>
          </a:p>
        </p:txBody>
      </p:sp>
      <p:sp>
        <p:nvSpPr>
          <p:cNvPr id="5" name="object 3"/>
          <p:cNvSpPr/>
          <p:nvPr/>
        </p:nvSpPr>
        <p:spPr>
          <a:xfrm>
            <a:off x="395541" y="4005059"/>
            <a:ext cx="6480683" cy="2255520"/>
          </a:xfrm>
          <a:prstGeom prst="rect">
            <a:avLst/>
          </a:prstGeom>
          <a:blipFill>
            <a:blip r:embed="rId4" cstate="print"/>
            <a:stretch>
              <a:fillRect/>
            </a:stretch>
          </a:blipFill>
        </p:spPr>
        <p:txBody>
          <a:bodyPr wrap="square" lIns="0" tIns="0" rIns="0" bIns="0" rtlCol="0"/>
          <a:lstStyle/>
          <a:p>
            <a:endParaRPr>
              <a:latin typeface="Century Gothic" panose="020B0502020202020204" pitchFamily="34" charset="0"/>
            </a:endParaRPr>
          </a:p>
        </p:txBody>
      </p:sp>
      <p:sp>
        <p:nvSpPr>
          <p:cNvPr id="6" name="object 5"/>
          <p:cNvSpPr txBox="1"/>
          <p:nvPr/>
        </p:nvSpPr>
        <p:spPr>
          <a:xfrm>
            <a:off x="43497" y="1005268"/>
            <a:ext cx="8968105" cy="306705"/>
          </a:xfrm>
          <a:prstGeom prst="rect">
            <a:avLst/>
          </a:prstGeom>
        </p:spPr>
        <p:txBody>
          <a:bodyPr vert="horz" wrap="square" lIns="0" tIns="11430" rIns="0" bIns="0" rtlCol="0">
            <a:spAutoFit/>
          </a:bodyPr>
          <a:lstStyle/>
          <a:p>
            <a:pPr marL="12700">
              <a:lnSpc>
                <a:spcPct val="100000"/>
              </a:lnSpc>
              <a:spcBef>
                <a:spcPts val="90"/>
              </a:spcBef>
            </a:pPr>
            <a:r>
              <a:rPr sz="1850" b="1" dirty="0">
                <a:latin typeface="Century Gothic" panose="020B0502020202020204" pitchFamily="34" charset="0"/>
                <a:cs typeface="Arial"/>
              </a:rPr>
              <a:t>Area</a:t>
            </a:r>
            <a:r>
              <a:rPr sz="1850" b="1" spc="-165" dirty="0">
                <a:latin typeface="Century Gothic" panose="020B0502020202020204" pitchFamily="34" charset="0"/>
                <a:cs typeface="Arial"/>
              </a:rPr>
              <a:t> </a:t>
            </a:r>
            <a:r>
              <a:rPr sz="1850" b="1" dirty="0">
                <a:latin typeface="Century Gothic" panose="020B0502020202020204" pitchFamily="34" charset="0"/>
                <a:cs typeface="Arial"/>
              </a:rPr>
              <a:t>6:</a:t>
            </a:r>
            <a:r>
              <a:rPr sz="1850" b="1" spc="-70" dirty="0">
                <a:latin typeface="Century Gothic" panose="020B0502020202020204" pitchFamily="34" charset="0"/>
                <a:cs typeface="Arial"/>
              </a:rPr>
              <a:t> </a:t>
            </a:r>
            <a:r>
              <a:rPr sz="1850" b="1" dirty="0">
                <a:latin typeface="Century Gothic" panose="020B0502020202020204" pitchFamily="34" charset="0"/>
                <a:cs typeface="Arial"/>
              </a:rPr>
              <a:t>Different</a:t>
            </a:r>
            <a:r>
              <a:rPr sz="1850" b="1" spc="-160" dirty="0">
                <a:latin typeface="Century Gothic" panose="020B0502020202020204" pitchFamily="34" charset="0"/>
                <a:cs typeface="Arial"/>
              </a:rPr>
              <a:t> </a:t>
            </a:r>
            <a:r>
              <a:rPr sz="1850" b="1" dirty="0">
                <a:latin typeface="Century Gothic" panose="020B0502020202020204" pitchFamily="34" charset="0"/>
                <a:cs typeface="Arial"/>
              </a:rPr>
              <a:t>gloss</a:t>
            </a:r>
            <a:r>
              <a:rPr sz="1850" b="1" spc="-165" dirty="0">
                <a:latin typeface="Century Gothic" panose="020B0502020202020204" pitchFamily="34" charset="0"/>
                <a:cs typeface="Arial"/>
              </a:rPr>
              <a:t> </a:t>
            </a:r>
            <a:r>
              <a:rPr sz="1850" b="1" spc="-5" dirty="0">
                <a:latin typeface="Century Gothic" panose="020B0502020202020204" pitchFamily="34" charset="0"/>
                <a:cs typeface="Arial"/>
              </a:rPr>
              <a:t>of</a:t>
            </a:r>
            <a:r>
              <a:rPr sz="1850" b="1" spc="-75" dirty="0">
                <a:latin typeface="Century Gothic" panose="020B0502020202020204" pitchFamily="34" charset="0"/>
                <a:cs typeface="Arial"/>
              </a:rPr>
              <a:t> </a:t>
            </a:r>
            <a:r>
              <a:rPr sz="1850" b="1" spc="-5" dirty="0">
                <a:latin typeface="Century Gothic" panose="020B0502020202020204" pitchFamily="34" charset="0"/>
                <a:cs typeface="Arial"/>
              </a:rPr>
              <a:t>2</a:t>
            </a:r>
            <a:r>
              <a:rPr sz="1850" b="1" spc="-80" dirty="0">
                <a:latin typeface="Century Gothic" panose="020B0502020202020204" pitchFamily="34" charset="0"/>
                <a:cs typeface="Arial"/>
              </a:rPr>
              <a:t> </a:t>
            </a:r>
            <a:r>
              <a:rPr sz="1850" b="1" dirty="0">
                <a:latin typeface="Century Gothic" panose="020B0502020202020204" pitchFamily="34" charset="0"/>
                <a:cs typeface="Arial"/>
              </a:rPr>
              <a:t>textured</a:t>
            </a:r>
            <a:r>
              <a:rPr sz="1850" b="1" spc="-185" dirty="0">
                <a:latin typeface="Century Gothic" panose="020B0502020202020204" pitchFamily="34" charset="0"/>
                <a:cs typeface="Arial"/>
              </a:rPr>
              <a:t> </a:t>
            </a:r>
            <a:r>
              <a:rPr sz="1850" b="1" spc="-10" dirty="0">
                <a:latin typeface="Century Gothic" panose="020B0502020202020204" pitchFamily="34" charset="0"/>
                <a:cs typeface="Arial"/>
              </a:rPr>
              <a:t>surfaces</a:t>
            </a:r>
            <a:r>
              <a:rPr sz="1850" b="1" spc="-165" dirty="0">
                <a:latin typeface="Century Gothic" panose="020B0502020202020204" pitchFamily="34" charset="0"/>
                <a:cs typeface="Arial"/>
              </a:rPr>
              <a:t> </a:t>
            </a:r>
            <a:r>
              <a:rPr sz="1850" b="1" spc="-10" dirty="0">
                <a:latin typeface="Century Gothic" panose="020B0502020202020204" pitchFamily="34" charset="0"/>
                <a:cs typeface="Arial"/>
              </a:rPr>
              <a:t>(designed</a:t>
            </a:r>
            <a:r>
              <a:rPr sz="1850" b="1" spc="-100" dirty="0">
                <a:latin typeface="Century Gothic" panose="020B0502020202020204" pitchFamily="34" charset="0"/>
                <a:cs typeface="Arial"/>
              </a:rPr>
              <a:t> </a:t>
            </a:r>
            <a:r>
              <a:rPr sz="1850" b="1" spc="-10" dirty="0">
                <a:latin typeface="Century Gothic" panose="020B0502020202020204" pitchFamily="34" charset="0"/>
                <a:cs typeface="Arial"/>
              </a:rPr>
              <a:t>with</a:t>
            </a:r>
            <a:r>
              <a:rPr sz="1850" b="1" spc="-185" dirty="0">
                <a:latin typeface="Century Gothic" panose="020B0502020202020204" pitchFamily="34" charset="0"/>
                <a:cs typeface="Arial"/>
              </a:rPr>
              <a:t> </a:t>
            </a:r>
            <a:r>
              <a:rPr sz="1850" b="1" spc="-35" dirty="0">
                <a:latin typeface="Century Gothic" panose="020B0502020202020204" pitchFamily="34" charset="0"/>
                <a:cs typeface="Arial"/>
              </a:rPr>
              <a:t>same</a:t>
            </a:r>
            <a:r>
              <a:rPr sz="1850" b="1" spc="-80" dirty="0">
                <a:latin typeface="Century Gothic" panose="020B0502020202020204" pitchFamily="34" charset="0"/>
                <a:cs typeface="Arial"/>
              </a:rPr>
              <a:t> </a:t>
            </a:r>
            <a:r>
              <a:rPr sz="1850" b="1" spc="-40" dirty="0">
                <a:latin typeface="Century Gothic" panose="020B0502020202020204" pitchFamily="34" charset="0"/>
                <a:cs typeface="Arial"/>
              </a:rPr>
              <a:t>type</a:t>
            </a:r>
            <a:r>
              <a:rPr sz="1850" b="1" spc="-5" dirty="0">
                <a:latin typeface="Century Gothic" panose="020B0502020202020204" pitchFamily="34" charset="0"/>
                <a:cs typeface="Arial"/>
              </a:rPr>
              <a:t> of</a:t>
            </a:r>
            <a:r>
              <a:rPr sz="1850" b="1" spc="5" dirty="0">
                <a:latin typeface="Century Gothic" panose="020B0502020202020204" pitchFamily="34" charset="0"/>
                <a:cs typeface="Arial"/>
              </a:rPr>
              <a:t> </a:t>
            </a:r>
            <a:r>
              <a:rPr sz="1850" b="1" dirty="0">
                <a:latin typeface="Century Gothic" panose="020B0502020202020204" pitchFamily="34" charset="0"/>
                <a:cs typeface="Arial"/>
              </a:rPr>
              <a:t>texture)</a:t>
            </a:r>
            <a:endParaRPr sz="1850">
              <a:latin typeface="Century Gothic" panose="020B0502020202020204" pitchFamily="34" charset="0"/>
              <a:cs typeface="Arial"/>
            </a:endParaRPr>
          </a:p>
        </p:txBody>
      </p:sp>
      <p:sp>
        <p:nvSpPr>
          <p:cNvPr id="7" name="object 6"/>
          <p:cNvSpPr/>
          <p:nvPr/>
        </p:nvSpPr>
        <p:spPr>
          <a:xfrm>
            <a:off x="6190107" y="2238755"/>
            <a:ext cx="830580" cy="76200"/>
          </a:xfrm>
          <a:custGeom>
            <a:avLst/>
            <a:gdLst/>
            <a:ahLst/>
            <a:cxnLst/>
            <a:rect l="l" t="t" r="r" b="b"/>
            <a:pathLst>
              <a:path w="830579" h="76200">
                <a:moveTo>
                  <a:pt x="38100" y="0"/>
                </a:moveTo>
                <a:lnTo>
                  <a:pt x="23252" y="2988"/>
                </a:lnTo>
                <a:lnTo>
                  <a:pt x="11144" y="11144"/>
                </a:lnTo>
                <a:lnTo>
                  <a:pt x="2988" y="23252"/>
                </a:lnTo>
                <a:lnTo>
                  <a:pt x="0" y="38100"/>
                </a:lnTo>
                <a:lnTo>
                  <a:pt x="2988" y="52947"/>
                </a:lnTo>
                <a:lnTo>
                  <a:pt x="11144" y="65055"/>
                </a:lnTo>
                <a:lnTo>
                  <a:pt x="23252" y="73211"/>
                </a:lnTo>
                <a:lnTo>
                  <a:pt x="38100" y="76200"/>
                </a:lnTo>
                <a:lnTo>
                  <a:pt x="52893" y="73211"/>
                </a:lnTo>
                <a:lnTo>
                  <a:pt x="65008" y="65055"/>
                </a:lnTo>
                <a:lnTo>
                  <a:pt x="73193" y="52947"/>
                </a:lnTo>
                <a:lnTo>
                  <a:pt x="74142" y="48260"/>
                </a:lnTo>
                <a:lnTo>
                  <a:pt x="38100" y="48260"/>
                </a:lnTo>
                <a:lnTo>
                  <a:pt x="38100" y="27940"/>
                </a:lnTo>
                <a:lnTo>
                  <a:pt x="74142" y="27940"/>
                </a:lnTo>
                <a:lnTo>
                  <a:pt x="73193" y="23252"/>
                </a:lnTo>
                <a:lnTo>
                  <a:pt x="65008" y="11144"/>
                </a:lnTo>
                <a:lnTo>
                  <a:pt x="52893" y="2988"/>
                </a:lnTo>
                <a:lnTo>
                  <a:pt x="38100" y="0"/>
                </a:lnTo>
                <a:close/>
              </a:path>
              <a:path w="830579" h="76200">
                <a:moveTo>
                  <a:pt x="753998" y="0"/>
                </a:moveTo>
                <a:lnTo>
                  <a:pt x="753998" y="76200"/>
                </a:lnTo>
                <a:lnTo>
                  <a:pt x="809878" y="48260"/>
                </a:lnTo>
                <a:lnTo>
                  <a:pt x="766698" y="48260"/>
                </a:lnTo>
                <a:lnTo>
                  <a:pt x="766698" y="27940"/>
                </a:lnTo>
                <a:lnTo>
                  <a:pt x="809879" y="27940"/>
                </a:lnTo>
                <a:lnTo>
                  <a:pt x="753998" y="0"/>
                </a:lnTo>
                <a:close/>
              </a:path>
              <a:path w="830579" h="76200">
                <a:moveTo>
                  <a:pt x="74142" y="27940"/>
                </a:moveTo>
                <a:lnTo>
                  <a:pt x="38100" y="27940"/>
                </a:lnTo>
                <a:lnTo>
                  <a:pt x="38100" y="48260"/>
                </a:lnTo>
                <a:lnTo>
                  <a:pt x="74142" y="48260"/>
                </a:lnTo>
                <a:lnTo>
                  <a:pt x="76200" y="38100"/>
                </a:lnTo>
                <a:lnTo>
                  <a:pt x="74142" y="27940"/>
                </a:lnTo>
                <a:close/>
              </a:path>
              <a:path w="830579" h="76200">
                <a:moveTo>
                  <a:pt x="753998" y="27940"/>
                </a:moveTo>
                <a:lnTo>
                  <a:pt x="74142" y="27940"/>
                </a:lnTo>
                <a:lnTo>
                  <a:pt x="76200" y="38100"/>
                </a:lnTo>
                <a:lnTo>
                  <a:pt x="74142" y="48260"/>
                </a:lnTo>
                <a:lnTo>
                  <a:pt x="753998" y="48260"/>
                </a:lnTo>
                <a:lnTo>
                  <a:pt x="753998" y="27940"/>
                </a:lnTo>
                <a:close/>
              </a:path>
              <a:path w="830579" h="76200">
                <a:moveTo>
                  <a:pt x="809879" y="27940"/>
                </a:moveTo>
                <a:lnTo>
                  <a:pt x="766698" y="27940"/>
                </a:lnTo>
                <a:lnTo>
                  <a:pt x="766698" y="48260"/>
                </a:lnTo>
                <a:lnTo>
                  <a:pt x="809878" y="48260"/>
                </a:lnTo>
                <a:lnTo>
                  <a:pt x="830198" y="38100"/>
                </a:lnTo>
                <a:lnTo>
                  <a:pt x="809879" y="27940"/>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8" name="object 7"/>
          <p:cNvSpPr/>
          <p:nvPr/>
        </p:nvSpPr>
        <p:spPr>
          <a:xfrm>
            <a:off x="4965953" y="2958845"/>
            <a:ext cx="2198370" cy="76200"/>
          </a:xfrm>
          <a:custGeom>
            <a:avLst/>
            <a:gdLst/>
            <a:ahLst/>
            <a:cxnLst/>
            <a:rect l="l" t="t" r="r" b="b"/>
            <a:pathLst>
              <a:path w="2198370" h="76200">
                <a:moveTo>
                  <a:pt x="38100" y="0"/>
                </a:moveTo>
                <a:lnTo>
                  <a:pt x="23252" y="2988"/>
                </a:lnTo>
                <a:lnTo>
                  <a:pt x="11144" y="11144"/>
                </a:lnTo>
                <a:lnTo>
                  <a:pt x="2988" y="23252"/>
                </a:lnTo>
                <a:lnTo>
                  <a:pt x="0" y="38100"/>
                </a:lnTo>
                <a:lnTo>
                  <a:pt x="2988" y="52947"/>
                </a:lnTo>
                <a:lnTo>
                  <a:pt x="11144" y="65055"/>
                </a:lnTo>
                <a:lnTo>
                  <a:pt x="23252" y="73211"/>
                </a:lnTo>
                <a:lnTo>
                  <a:pt x="38100" y="76200"/>
                </a:lnTo>
                <a:lnTo>
                  <a:pt x="52947" y="73211"/>
                </a:lnTo>
                <a:lnTo>
                  <a:pt x="65055" y="65055"/>
                </a:lnTo>
                <a:lnTo>
                  <a:pt x="73211" y="52947"/>
                </a:lnTo>
                <a:lnTo>
                  <a:pt x="74154" y="48259"/>
                </a:lnTo>
                <a:lnTo>
                  <a:pt x="38100" y="48259"/>
                </a:lnTo>
                <a:lnTo>
                  <a:pt x="38100" y="27939"/>
                </a:lnTo>
                <a:lnTo>
                  <a:pt x="74154" y="27939"/>
                </a:lnTo>
                <a:lnTo>
                  <a:pt x="73211" y="23252"/>
                </a:lnTo>
                <a:lnTo>
                  <a:pt x="65055" y="11144"/>
                </a:lnTo>
                <a:lnTo>
                  <a:pt x="52947" y="2988"/>
                </a:lnTo>
                <a:lnTo>
                  <a:pt x="38100" y="0"/>
                </a:lnTo>
                <a:close/>
              </a:path>
              <a:path w="2198370" h="76200">
                <a:moveTo>
                  <a:pt x="2122170" y="0"/>
                </a:moveTo>
                <a:lnTo>
                  <a:pt x="2122170" y="76200"/>
                </a:lnTo>
                <a:lnTo>
                  <a:pt x="2178050" y="48259"/>
                </a:lnTo>
                <a:lnTo>
                  <a:pt x="2134870" y="48259"/>
                </a:lnTo>
                <a:lnTo>
                  <a:pt x="2134870" y="27939"/>
                </a:lnTo>
                <a:lnTo>
                  <a:pt x="2178050" y="27939"/>
                </a:lnTo>
                <a:lnTo>
                  <a:pt x="2122170" y="0"/>
                </a:lnTo>
                <a:close/>
              </a:path>
              <a:path w="2198370" h="76200">
                <a:moveTo>
                  <a:pt x="74154" y="27939"/>
                </a:moveTo>
                <a:lnTo>
                  <a:pt x="38100" y="27939"/>
                </a:lnTo>
                <a:lnTo>
                  <a:pt x="38100" y="48259"/>
                </a:lnTo>
                <a:lnTo>
                  <a:pt x="74154" y="48259"/>
                </a:lnTo>
                <a:lnTo>
                  <a:pt x="76200" y="38100"/>
                </a:lnTo>
                <a:lnTo>
                  <a:pt x="74154" y="27939"/>
                </a:lnTo>
                <a:close/>
              </a:path>
              <a:path w="2198370" h="76200">
                <a:moveTo>
                  <a:pt x="2122170" y="27939"/>
                </a:moveTo>
                <a:lnTo>
                  <a:pt x="74154" y="27939"/>
                </a:lnTo>
                <a:lnTo>
                  <a:pt x="76200" y="38100"/>
                </a:lnTo>
                <a:lnTo>
                  <a:pt x="74154" y="48259"/>
                </a:lnTo>
                <a:lnTo>
                  <a:pt x="2122170" y="48259"/>
                </a:lnTo>
                <a:lnTo>
                  <a:pt x="2122170" y="27939"/>
                </a:lnTo>
                <a:close/>
              </a:path>
              <a:path w="2198370" h="76200">
                <a:moveTo>
                  <a:pt x="2178050" y="27939"/>
                </a:moveTo>
                <a:lnTo>
                  <a:pt x="2134870" y="27939"/>
                </a:lnTo>
                <a:lnTo>
                  <a:pt x="2134870" y="48259"/>
                </a:lnTo>
                <a:lnTo>
                  <a:pt x="2178050" y="48259"/>
                </a:lnTo>
                <a:lnTo>
                  <a:pt x="2198370" y="38100"/>
                </a:lnTo>
                <a:lnTo>
                  <a:pt x="2178050" y="27939"/>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9" name="object 8"/>
          <p:cNvSpPr txBox="1"/>
          <p:nvPr/>
        </p:nvSpPr>
        <p:spPr>
          <a:xfrm>
            <a:off x="258445" y="2158936"/>
            <a:ext cx="8486775" cy="1774204"/>
          </a:xfrm>
          <a:prstGeom prst="rect">
            <a:avLst/>
          </a:prstGeom>
        </p:spPr>
        <p:txBody>
          <a:bodyPr vert="horz" wrap="square" lIns="0" tIns="27305" rIns="0" bIns="0" rtlCol="0">
            <a:spAutoFit/>
          </a:bodyPr>
          <a:lstStyle/>
          <a:p>
            <a:pPr marL="6932930" marR="26034" algn="r">
              <a:lnSpc>
                <a:spcPts val="2160"/>
              </a:lnSpc>
              <a:spcBef>
                <a:spcPts val="215"/>
              </a:spcBef>
            </a:pPr>
            <a:r>
              <a:rPr sz="1850" b="1" spc="5" dirty="0">
                <a:latin typeface="Century Gothic" panose="020B0502020202020204" pitchFamily="34" charset="0"/>
                <a:cs typeface="Arial"/>
              </a:rPr>
              <a:t>Outer</a:t>
            </a:r>
            <a:r>
              <a:rPr sz="1850" b="1" spc="-240" dirty="0">
                <a:latin typeface="Century Gothic" panose="020B0502020202020204" pitchFamily="34" charset="0"/>
                <a:cs typeface="Arial"/>
              </a:rPr>
              <a:t> </a:t>
            </a:r>
            <a:r>
              <a:rPr sz="1850" b="1" dirty="0">
                <a:latin typeface="Century Gothic" panose="020B0502020202020204" pitchFamily="34" charset="0"/>
                <a:cs typeface="Arial"/>
              </a:rPr>
              <a:t>surface </a:t>
            </a:r>
            <a:r>
              <a:rPr sz="1850" b="1" spc="-5" dirty="0">
                <a:latin typeface="Century Gothic" panose="020B0502020202020204" pitchFamily="34" charset="0"/>
                <a:cs typeface="Arial"/>
              </a:rPr>
              <a:t> </a:t>
            </a:r>
            <a:r>
              <a:rPr sz="1850" b="1" spc="-15" dirty="0">
                <a:latin typeface="Century Gothic" panose="020B0502020202020204" pitchFamily="34" charset="0"/>
                <a:cs typeface="Arial"/>
              </a:rPr>
              <a:t>More</a:t>
            </a:r>
            <a:r>
              <a:rPr sz="1850" b="1" spc="-145" dirty="0">
                <a:latin typeface="Century Gothic" panose="020B0502020202020204" pitchFamily="34" charset="0"/>
                <a:cs typeface="Arial"/>
              </a:rPr>
              <a:t> </a:t>
            </a:r>
            <a:r>
              <a:rPr sz="1850" b="1" dirty="0">
                <a:latin typeface="Century Gothic" panose="020B0502020202020204" pitchFamily="34" charset="0"/>
                <a:cs typeface="Arial"/>
              </a:rPr>
              <a:t>shining</a:t>
            </a:r>
            <a:endParaRPr sz="1850" dirty="0">
              <a:latin typeface="Century Gothic" panose="020B0502020202020204" pitchFamily="34" charset="0"/>
              <a:cs typeface="Arial"/>
            </a:endParaRPr>
          </a:p>
          <a:p>
            <a:pPr marL="7005320" marR="5080">
              <a:lnSpc>
                <a:spcPts val="2160"/>
              </a:lnSpc>
              <a:spcBef>
                <a:spcPts val="1355"/>
              </a:spcBef>
            </a:pPr>
            <a:r>
              <a:rPr sz="1850" b="1" dirty="0">
                <a:latin typeface="Century Gothic" panose="020B0502020202020204" pitchFamily="34" charset="0"/>
                <a:cs typeface="Arial"/>
              </a:rPr>
              <a:t>Inner</a:t>
            </a:r>
            <a:r>
              <a:rPr sz="1850" b="1" spc="-250" dirty="0">
                <a:latin typeface="Century Gothic" panose="020B0502020202020204" pitchFamily="34" charset="0"/>
                <a:cs typeface="Arial"/>
              </a:rPr>
              <a:t> </a:t>
            </a:r>
            <a:r>
              <a:rPr sz="1850" b="1" spc="5" dirty="0">
                <a:latin typeface="Century Gothic" panose="020B0502020202020204" pitchFamily="34" charset="0"/>
                <a:cs typeface="Arial"/>
              </a:rPr>
              <a:t>surface  </a:t>
            </a:r>
            <a:r>
              <a:rPr sz="1850" b="1" spc="-15" dirty="0">
                <a:latin typeface="Century Gothic" panose="020B0502020202020204" pitchFamily="34" charset="0"/>
                <a:cs typeface="Arial"/>
              </a:rPr>
              <a:t>More</a:t>
            </a:r>
            <a:r>
              <a:rPr sz="1850" b="1" spc="-110" dirty="0">
                <a:latin typeface="Century Gothic" panose="020B0502020202020204" pitchFamily="34" charset="0"/>
                <a:cs typeface="Arial"/>
              </a:rPr>
              <a:t> </a:t>
            </a:r>
            <a:r>
              <a:rPr sz="1850" b="1" spc="-5" dirty="0">
                <a:latin typeface="Century Gothic" panose="020B0502020202020204" pitchFamily="34" charset="0"/>
                <a:cs typeface="Arial"/>
              </a:rPr>
              <a:t>Matt</a:t>
            </a:r>
            <a:endParaRPr sz="1850" dirty="0">
              <a:latin typeface="Century Gothic" panose="020B0502020202020204" pitchFamily="34" charset="0"/>
              <a:cs typeface="Arial"/>
            </a:endParaRPr>
          </a:p>
          <a:p>
            <a:pPr marL="12700">
              <a:lnSpc>
                <a:spcPct val="100000"/>
              </a:lnSpc>
              <a:spcBef>
                <a:spcPts val="1240"/>
              </a:spcBef>
            </a:pPr>
            <a:r>
              <a:rPr sz="1850" b="1" dirty="0">
                <a:latin typeface="Century Gothic" panose="020B0502020202020204" pitchFamily="34" charset="0"/>
                <a:cs typeface="Arial"/>
              </a:rPr>
              <a:t>Area</a:t>
            </a:r>
            <a:r>
              <a:rPr sz="1850" b="1" spc="-180" dirty="0">
                <a:latin typeface="Century Gothic" panose="020B0502020202020204" pitchFamily="34" charset="0"/>
                <a:cs typeface="Arial"/>
              </a:rPr>
              <a:t> </a:t>
            </a:r>
            <a:r>
              <a:rPr sz="1850" b="1" dirty="0">
                <a:latin typeface="Century Gothic" panose="020B0502020202020204" pitchFamily="34" charset="0"/>
                <a:cs typeface="Arial"/>
              </a:rPr>
              <a:t>6:</a:t>
            </a:r>
            <a:r>
              <a:rPr sz="1850" b="1" spc="-85" dirty="0">
                <a:latin typeface="Century Gothic" panose="020B0502020202020204" pitchFamily="34" charset="0"/>
                <a:cs typeface="Arial"/>
              </a:rPr>
              <a:t> </a:t>
            </a:r>
            <a:r>
              <a:rPr sz="1850" b="1" spc="5" dirty="0">
                <a:latin typeface="Century Gothic" panose="020B0502020202020204" pitchFamily="34" charset="0"/>
                <a:cs typeface="Arial"/>
              </a:rPr>
              <a:t>uneven</a:t>
            </a:r>
            <a:r>
              <a:rPr sz="1850" b="1" spc="-200" dirty="0">
                <a:latin typeface="Century Gothic" panose="020B0502020202020204" pitchFamily="34" charset="0"/>
                <a:cs typeface="Arial"/>
              </a:rPr>
              <a:t> </a:t>
            </a:r>
            <a:r>
              <a:rPr sz="1850" b="1" dirty="0">
                <a:latin typeface="Century Gothic" panose="020B0502020202020204" pitchFamily="34" charset="0"/>
                <a:cs typeface="Arial"/>
              </a:rPr>
              <a:t>gloss</a:t>
            </a:r>
            <a:r>
              <a:rPr sz="1850" b="1" spc="-180" dirty="0">
                <a:latin typeface="Century Gothic" panose="020B0502020202020204" pitchFamily="34" charset="0"/>
                <a:cs typeface="Arial"/>
              </a:rPr>
              <a:t> </a:t>
            </a:r>
            <a:r>
              <a:rPr sz="1850" b="1" spc="-10" dirty="0">
                <a:latin typeface="Century Gothic" panose="020B0502020202020204" pitchFamily="34" charset="0"/>
                <a:cs typeface="Arial"/>
              </a:rPr>
              <a:t>distribution</a:t>
            </a:r>
            <a:r>
              <a:rPr sz="1850" b="1" spc="-200" dirty="0">
                <a:latin typeface="Century Gothic" panose="020B0502020202020204" pitchFamily="34" charset="0"/>
                <a:cs typeface="Arial"/>
              </a:rPr>
              <a:t> </a:t>
            </a:r>
            <a:r>
              <a:rPr sz="1850" b="1" spc="-5" dirty="0">
                <a:latin typeface="Century Gothic" panose="020B0502020202020204" pitchFamily="34" charset="0"/>
                <a:cs typeface="Arial"/>
              </a:rPr>
              <a:t>on</a:t>
            </a:r>
            <a:r>
              <a:rPr sz="1850" b="1" spc="-125" dirty="0">
                <a:latin typeface="Century Gothic" panose="020B0502020202020204" pitchFamily="34" charset="0"/>
                <a:cs typeface="Arial"/>
              </a:rPr>
              <a:t> </a:t>
            </a:r>
            <a:r>
              <a:rPr sz="1850" b="1" spc="10" dirty="0">
                <a:latin typeface="Century Gothic" panose="020B0502020202020204" pitchFamily="34" charset="0"/>
                <a:cs typeface="Arial"/>
              </a:rPr>
              <a:t>outer</a:t>
            </a:r>
            <a:r>
              <a:rPr sz="1850" b="1" spc="-190" dirty="0">
                <a:latin typeface="Century Gothic" panose="020B0502020202020204" pitchFamily="34" charset="0"/>
                <a:cs typeface="Arial"/>
              </a:rPr>
              <a:t> </a:t>
            </a:r>
            <a:r>
              <a:rPr sz="1850" b="1" spc="0" dirty="0">
                <a:latin typeface="Century Gothic" panose="020B0502020202020204" pitchFamily="34" charset="0"/>
                <a:cs typeface="Arial"/>
              </a:rPr>
              <a:t>textured</a:t>
            </a:r>
            <a:r>
              <a:rPr sz="1850" b="1" spc="-114" dirty="0">
                <a:latin typeface="Century Gothic" panose="020B0502020202020204" pitchFamily="34" charset="0"/>
                <a:cs typeface="Arial"/>
              </a:rPr>
              <a:t> </a:t>
            </a:r>
            <a:r>
              <a:rPr sz="1850" b="1" spc="-20" dirty="0">
                <a:latin typeface="Century Gothic" panose="020B0502020202020204" pitchFamily="34" charset="0"/>
                <a:cs typeface="Arial"/>
              </a:rPr>
              <a:t>surface</a:t>
            </a:r>
            <a:endParaRPr sz="1850" dirty="0">
              <a:latin typeface="Century Gothic" panose="020B0502020202020204" pitchFamily="34" charset="0"/>
              <a:cs typeface="Arial"/>
            </a:endParaRPr>
          </a:p>
        </p:txBody>
      </p:sp>
      <p:sp>
        <p:nvSpPr>
          <p:cNvPr id="10" name="object 9"/>
          <p:cNvSpPr/>
          <p:nvPr/>
        </p:nvSpPr>
        <p:spPr>
          <a:xfrm>
            <a:off x="2195702" y="4437126"/>
            <a:ext cx="936625" cy="648335"/>
          </a:xfrm>
          <a:custGeom>
            <a:avLst/>
            <a:gdLst/>
            <a:ahLst/>
            <a:cxnLst/>
            <a:rect l="l" t="t" r="r" b="b"/>
            <a:pathLst>
              <a:path w="936625" h="648335">
                <a:moveTo>
                  <a:pt x="0" y="323976"/>
                </a:moveTo>
                <a:lnTo>
                  <a:pt x="12361" y="249687"/>
                </a:lnTo>
                <a:lnTo>
                  <a:pt x="47574" y="181493"/>
                </a:lnTo>
                <a:lnTo>
                  <a:pt x="72872" y="150289"/>
                </a:lnTo>
                <a:lnTo>
                  <a:pt x="102830" y="121339"/>
                </a:lnTo>
                <a:lnTo>
                  <a:pt x="137096" y="94884"/>
                </a:lnTo>
                <a:lnTo>
                  <a:pt x="175320" y="71169"/>
                </a:lnTo>
                <a:lnTo>
                  <a:pt x="217151" y="50435"/>
                </a:lnTo>
                <a:lnTo>
                  <a:pt x="262238" y="32926"/>
                </a:lnTo>
                <a:lnTo>
                  <a:pt x="310229" y="18885"/>
                </a:lnTo>
                <a:lnTo>
                  <a:pt x="360774" y="8555"/>
                </a:lnTo>
                <a:lnTo>
                  <a:pt x="413522" y="2179"/>
                </a:lnTo>
                <a:lnTo>
                  <a:pt x="468122" y="0"/>
                </a:lnTo>
                <a:lnTo>
                  <a:pt x="522696" y="2179"/>
                </a:lnTo>
                <a:lnTo>
                  <a:pt x="575422" y="8555"/>
                </a:lnTo>
                <a:lnTo>
                  <a:pt x="625948" y="18885"/>
                </a:lnTo>
                <a:lnTo>
                  <a:pt x="673924" y="32926"/>
                </a:lnTo>
                <a:lnTo>
                  <a:pt x="718999" y="50435"/>
                </a:lnTo>
                <a:lnTo>
                  <a:pt x="760819" y="71169"/>
                </a:lnTo>
                <a:lnTo>
                  <a:pt x="799036" y="94884"/>
                </a:lnTo>
                <a:lnTo>
                  <a:pt x="833296" y="121339"/>
                </a:lnTo>
                <a:lnTo>
                  <a:pt x="863250" y="150289"/>
                </a:lnTo>
                <a:lnTo>
                  <a:pt x="888545" y="181493"/>
                </a:lnTo>
                <a:lnTo>
                  <a:pt x="908831" y="214706"/>
                </a:lnTo>
                <a:lnTo>
                  <a:pt x="932968" y="286191"/>
                </a:lnTo>
                <a:lnTo>
                  <a:pt x="936117" y="323976"/>
                </a:lnTo>
                <a:lnTo>
                  <a:pt x="932968" y="361764"/>
                </a:lnTo>
                <a:lnTo>
                  <a:pt x="908831" y="433262"/>
                </a:lnTo>
                <a:lnTo>
                  <a:pt x="888545" y="466485"/>
                </a:lnTo>
                <a:lnTo>
                  <a:pt x="863250" y="497701"/>
                </a:lnTo>
                <a:lnTo>
                  <a:pt x="833296" y="526664"/>
                </a:lnTo>
                <a:lnTo>
                  <a:pt x="799036" y="553132"/>
                </a:lnTo>
                <a:lnTo>
                  <a:pt x="760819" y="576861"/>
                </a:lnTo>
                <a:lnTo>
                  <a:pt x="718999" y="597608"/>
                </a:lnTo>
                <a:lnTo>
                  <a:pt x="673924" y="615129"/>
                </a:lnTo>
                <a:lnTo>
                  <a:pt x="625948" y="629180"/>
                </a:lnTo>
                <a:lnTo>
                  <a:pt x="575422" y="639518"/>
                </a:lnTo>
                <a:lnTo>
                  <a:pt x="522696" y="645899"/>
                </a:lnTo>
                <a:lnTo>
                  <a:pt x="468122" y="648081"/>
                </a:lnTo>
                <a:lnTo>
                  <a:pt x="413522" y="645899"/>
                </a:lnTo>
                <a:lnTo>
                  <a:pt x="360774" y="639518"/>
                </a:lnTo>
                <a:lnTo>
                  <a:pt x="310229" y="629180"/>
                </a:lnTo>
                <a:lnTo>
                  <a:pt x="262238" y="615129"/>
                </a:lnTo>
                <a:lnTo>
                  <a:pt x="217151" y="597608"/>
                </a:lnTo>
                <a:lnTo>
                  <a:pt x="175320" y="576861"/>
                </a:lnTo>
                <a:lnTo>
                  <a:pt x="137096" y="553132"/>
                </a:lnTo>
                <a:lnTo>
                  <a:pt x="102830" y="526664"/>
                </a:lnTo>
                <a:lnTo>
                  <a:pt x="72872" y="497701"/>
                </a:lnTo>
                <a:lnTo>
                  <a:pt x="47574" y="466485"/>
                </a:lnTo>
                <a:lnTo>
                  <a:pt x="27287" y="433262"/>
                </a:lnTo>
                <a:lnTo>
                  <a:pt x="3148" y="361764"/>
                </a:lnTo>
                <a:lnTo>
                  <a:pt x="0" y="323976"/>
                </a:lnTo>
                <a:close/>
              </a:path>
            </a:pathLst>
          </a:custGeom>
          <a:ln w="10170">
            <a:solidFill>
              <a:srgbClr val="FFFF00"/>
            </a:solidFill>
          </a:ln>
        </p:spPr>
        <p:txBody>
          <a:bodyPr wrap="square" lIns="0" tIns="0" rIns="0" bIns="0" rtlCol="0"/>
          <a:lstStyle/>
          <a:p>
            <a:endParaRPr>
              <a:latin typeface="Century Gothic" panose="020B0502020202020204" pitchFamily="34" charset="0"/>
            </a:endParaRPr>
          </a:p>
        </p:txBody>
      </p:sp>
      <p:sp>
        <p:nvSpPr>
          <p:cNvPr id="11" name="object 10"/>
          <p:cNvSpPr/>
          <p:nvPr/>
        </p:nvSpPr>
        <p:spPr>
          <a:xfrm>
            <a:off x="3995928" y="4149090"/>
            <a:ext cx="1440180" cy="864235"/>
          </a:xfrm>
          <a:custGeom>
            <a:avLst/>
            <a:gdLst/>
            <a:ahLst/>
            <a:cxnLst/>
            <a:rect l="l" t="t" r="r" b="b"/>
            <a:pathLst>
              <a:path w="1440179" h="864235">
                <a:moveTo>
                  <a:pt x="0" y="432054"/>
                </a:moveTo>
                <a:lnTo>
                  <a:pt x="9426" y="361968"/>
                </a:lnTo>
                <a:lnTo>
                  <a:pt x="36716" y="295485"/>
                </a:lnTo>
                <a:lnTo>
                  <a:pt x="80386" y="233493"/>
                </a:lnTo>
                <a:lnTo>
                  <a:pt x="107899" y="204459"/>
                </a:lnTo>
                <a:lnTo>
                  <a:pt x="138952" y="176881"/>
                </a:lnTo>
                <a:lnTo>
                  <a:pt x="173357" y="150871"/>
                </a:lnTo>
                <a:lnTo>
                  <a:pt x="210931" y="126539"/>
                </a:lnTo>
                <a:lnTo>
                  <a:pt x="251486" y="103997"/>
                </a:lnTo>
                <a:lnTo>
                  <a:pt x="294839" y="83356"/>
                </a:lnTo>
                <a:lnTo>
                  <a:pt x="340802" y="64727"/>
                </a:lnTo>
                <a:lnTo>
                  <a:pt x="389192" y="48222"/>
                </a:lnTo>
                <a:lnTo>
                  <a:pt x="439822" y="33950"/>
                </a:lnTo>
                <a:lnTo>
                  <a:pt x="492508" y="22024"/>
                </a:lnTo>
                <a:lnTo>
                  <a:pt x="547062" y="12555"/>
                </a:lnTo>
                <a:lnTo>
                  <a:pt x="603301" y="5654"/>
                </a:lnTo>
                <a:lnTo>
                  <a:pt x="661039" y="1432"/>
                </a:lnTo>
                <a:lnTo>
                  <a:pt x="720089" y="0"/>
                </a:lnTo>
                <a:lnTo>
                  <a:pt x="779140" y="1432"/>
                </a:lnTo>
                <a:lnTo>
                  <a:pt x="836878" y="5654"/>
                </a:lnTo>
                <a:lnTo>
                  <a:pt x="893117" y="12555"/>
                </a:lnTo>
                <a:lnTo>
                  <a:pt x="947671" y="22024"/>
                </a:lnTo>
                <a:lnTo>
                  <a:pt x="1000357" y="33950"/>
                </a:lnTo>
                <a:lnTo>
                  <a:pt x="1050987" y="48222"/>
                </a:lnTo>
                <a:lnTo>
                  <a:pt x="1099377" y="64727"/>
                </a:lnTo>
                <a:lnTo>
                  <a:pt x="1145340" y="83356"/>
                </a:lnTo>
                <a:lnTo>
                  <a:pt x="1188693" y="103997"/>
                </a:lnTo>
                <a:lnTo>
                  <a:pt x="1229248" y="126539"/>
                </a:lnTo>
                <a:lnTo>
                  <a:pt x="1266822" y="150871"/>
                </a:lnTo>
                <a:lnTo>
                  <a:pt x="1301227" y="176881"/>
                </a:lnTo>
                <a:lnTo>
                  <a:pt x="1332280" y="204459"/>
                </a:lnTo>
                <a:lnTo>
                  <a:pt x="1359793" y="233493"/>
                </a:lnTo>
                <a:lnTo>
                  <a:pt x="1383583" y="263872"/>
                </a:lnTo>
                <a:lnTo>
                  <a:pt x="1419248" y="328221"/>
                </a:lnTo>
                <a:lnTo>
                  <a:pt x="1437792" y="396616"/>
                </a:lnTo>
                <a:lnTo>
                  <a:pt x="1440180" y="432054"/>
                </a:lnTo>
                <a:lnTo>
                  <a:pt x="1437792" y="467491"/>
                </a:lnTo>
                <a:lnTo>
                  <a:pt x="1419248" y="535886"/>
                </a:lnTo>
                <a:lnTo>
                  <a:pt x="1383583" y="600235"/>
                </a:lnTo>
                <a:lnTo>
                  <a:pt x="1359793" y="630614"/>
                </a:lnTo>
                <a:lnTo>
                  <a:pt x="1332280" y="659648"/>
                </a:lnTo>
                <a:lnTo>
                  <a:pt x="1301227" y="687226"/>
                </a:lnTo>
                <a:lnTo>
                  <a:pt x="1266822" y="713236"/>
                </a:lnTo>
                <a:lnTo>
                  <a:pt x="1229248" y="737568"/>
                </a:lnTo>
                <a:lnTo>
                  <a:pt x="1188693" y="760110"/>
                </a:lnTo>
                <a:lnTo>
                  <a:pt x="1145340" y="780751"/>
                </a:lnTo>
                <a:lnTo>
                  <a:pt x="1099377" y="799380"/>
                </a:lnTo>
                <a:lnTo>
                  <a:pt x="1050987" y="815885"/>
                </a:lnTo>
                <a:lnTo>
                  <a:pt x="1000357" y="830157"/>
                </a:lnTo>
                <a:lnTo>
                  <a:pt x="947671" y="842083"/>
                </a:lnTo>
                <a:lnTo>
                  <a:pt x="893117" y="851552"/>
                </a:lnTo>
                <a:lnTo>
                  <a:pt x="836878" y="858453"/>
                </a:lnTo>
                <a:lnTo>
                  <a:pt x="779140" y="862675"/>
                </a:lnTo>
                <a:lnTo>
                  <a:pt x="720089" y="864108"/>
                </a:lnTo>
                <a:lnTo>
                  <a:pt x="661039" y="862675"/>
                </a:lnTo>
                <a:lnTo>
                  <a:pt x="603301" y="858453"/>
                </a:lnTo>
                <a:lnTo>
                  <a:pt x="547062" y="851552"/>
                </a:lnTo>
                <a:lnTo>
                  <a:pt x="492508" y="842083"/>
                </a:lnTo>
                <a:lnTo>
                  <a:pt x="439822" y="830157"/>
                </a:lnTo>
                <a:lnTo>
                  <a:pt x="389192" y="815885"/>
                </a:lnTo>
                <a:lnTo>
                  <a:pt x="340802" y="799380"/>
                </a:lnTo>
                <a:lnTo>
                  <a:pt x="294839" y="780751"/>
                </a:lnTo>
                <a:lnTo>
                  <a:pt x="251486" y="760110"/>
                </a:lnTo>
                <a:lnTo>
                  <a:pt x="210931" y="737568"/>
                </a:lnTo>
                <a:lnTo>
                  <a:pt x="173357" y="713236"/>
                </a:lnTo>
                <a:lnTo>
                  <a:pt x="138952" y="687226"/>
                </a:lnTo>
                <a:lnTo>
                  <a:pt x="107899" y="659648"/>
                </a:lnTo>
                <a:lnTo>
                  <a:pt x="80386" y="630614"/>
                </a:lnTo>
                <a:lnTo>
                  <a:pt x="56596" y="600235"/>
                </a:lnTo>
                <a:lnTo>
                  <a:pt x="20931" y="535886"/>
                </a:lnTo>
                <a:lnTo>
                  <a:pt x="2387" y="467491"/>
                </a:lnTo>
                <a:lnTo>
                  <a:pt x="0" y="432054"/>
                </a:lnTo>
                <a:close/>
              </a:path>
            </a:pathLst>
          </a:custGeom>
          <a:ln w="10170">
            <a:solidFill>
              <a:srgbClr val="FFFF00"/>
            </a:solidFill>
          </a:ln>
        </p:spPr>
        <p:txBody>
          <a:bodyPr wrap="square" lIns="0" tIns="0" rIns="0" bIns="0" rtlCol="0"/>
          <a:lstStyle/>
          <a:p>
            <a:endParaRPr>
              <a:latin typeface="Century Gothic" panose="020B0502020202020204" pitchFamily="34" charset="0"/>
            </a:endParaRPr>
          </a:p>
        </p:txBody>
      </p:sp>
      <p:sp>
        <p:nvSpPr>
          <p:cNvPr id="12" name="object 11"/>
          <p:cNvSpPr/>
          <p:nvPr/>
        </p:nvSpPr>
        <p:spPr>
          <a:xfrm>
            <a:off x="2267711" y="5157215"/>
            <a:ext cx="3312795" cy="792480"/>
          </a:xfrm>
          <a:custGeom>
            <a:avLst/>
            <a:gdLst/>
            <a:ahLst/>
            <a:cxnLst/>
            <a:rect l="l" t="t" r="r" b="b"/>
            <a:pathLst>
              <a:path w="3312795" h="792479">
                <a:moveTo>
                  <a:pt x="0" y="395985"/>
                </a:moveTo>
                <a:lnTo>
                  <a:pt x="14322" y="343679"/>
                </a:lnTo>
                <a:lnTo>
                  <a:pt x="39222" y="309929"/>
                </a:lnTo>
                <a:lnTo>
                  <a:pt x="75776" y="277228"/>
                </a:lnTo>
                <a:lnTo>
                  <a:pt x="123445" y="245703"/>
                </a:lnTo>
                <a:lnTo>
                  <a:pt x="181690" y="215483"/>
                </a:lnTo>
                <a:lnTo>
                  <a:pt x="249973" y="186697"/>
                </a:lnTo>
                <a:lnTo>
                  <a:pt x="287710" y="172882"/>
                </a:lnTo>
                <a:lnTo>
                  <a:pt x="327754" y="159474"/>
                </a:lnTo>
                <a:lnTo>
                  <a:pt x="370039" y="146489"/>
                </a:lnTo>
                <a:lnTo>
                  <a:pt x="414496" y="133943"/>
                </a:lnTo>
                <a:lnTo>
                  <a:pt x="461058" y="121852"/>
                </a:lnTo>
                <a:lnTo>
                  <a:pt x="509659" y="110232"/>
                </a:lnTo>
                <a:lnTo>
                  <a:pt x="560230" y="99100"/>
                </a:lnTo>
                <a:lnTo>
                  <a:pt x="612704" y="88471"/>
                </a:lnTo>
                <a:lnTo>
                  <a:pt x="667015" y="78361"/>
                </a:lnTo>
                <a:lnTo>
                  <a:pt x="723094" y="68787"/>
                </a:lnTo>
                <a:lnTo>
                  <a:pt x="780874" y="59764"/>
                </a:lnTo>
                <a:lnTo>
                  <a:pt x="840289" y="51310"/>
                </a:lnTo>
                <a:lnTo>
                  <a:pt x="901270" y="43439"/>
                </a:lnTo>
                <a:lnTo>
                  <a:pt x="963751" y="36168"/>
                </a:lnTo>
                <a:lnTo>
                  <a:pt x="1027663" y="29513"/>
                </a:lnTo>
                <a:lnTo>
                  <a:pt x="1092940" y="23491"/>
                </a:lnTo>
                <a:lnTo>
                  <a:pt x="1159515" y="18117"/>
                </a:lnTo>
                <a:lnTo>
                  <a:pt x="1227320" y="13407"/>
                </a:lnTo>
                <a:lnTo>
                  <a:pt x="1296287" y="9377"/>
                </a:lnTo>
                <a:lnTo>
                  <a:pt x="1366349" y="6044"/>
                </a:lnTo>
                <a:lnTo>
                  <a:pt x="1437440" y="3424"/>
                </a:lnTo>
                <a:lnTo>
                  <a:pt x="1509491" y="1532"/>
                </a:lnTo>
                <a:lnTo>
                  <a:pt x="1582436" y="385"/>
                </a:lnTo>
                <a:lnTo>
                  <a:pt x="1656207" y="0"/>
                </a:lnTo>
                <a:lnTo>
                  <a:pt x="1729977" y="385"/>
                </a:lnTo>
                <a:lnTo>
                  <a:pt x="1802922" y="1532"/>
                </a:lnTo>
                <a:lnTo>
                  <a:pt x="1874973" y="3424"/>
                </a:lnTo>
                <a:lnTo>
                  <a:pt x="1946064" y="6044"/>
                </a:lnTo>
                <a:lnTo>
                  <a:pt x="2016126" y="9377"/>
                </a:lnTo>
                <a:lnTo>
                  <a:pt x="2085093" y="13407"/>
                </a:lnTo>
                <a:lnTo>
                  <a:pt x="2152898" y="18117"/>
                </a:lnTo>
                <a:lnTo>
                  <a:pt x="2219473" y="23491"/>
                </a:lnTo>
                <a:lnTo>
                  <a:pt x="2284750" y="29513"/>
                </a:lnTo>
                <a:lnTo>
                  <a:pt x="2348662" y="36168"/>
                </a:lnTo>
                <a:lnTo>
                  <a:pt x="2411143" y="43439"/>
                </a:lnTo>
                <a:lnTo>
                  <a:pt x="2472124" y="51310"/>
                </a:lnTo>
                <a:lnTo>
                  <a:pt x="2531539" y="59764"/>
                </a:lnTo>
                <a:lnTo>
                  <a:pt x="2589319" y="68787"/>
                </a:lnTo>
                <a:lnTo>
                  <a:pt x="2645398" y="78361"/>
                </a:lnTo>
                <a:lnTo>
                  <a:pt x="2699709" y="88471"/>
                </a:lnTo>
                <a:lnTo>
                  <a:pt x="2752183" y="99100"/>
                </a:lnTo>
                <a:lnTo>
                  <a:pt x="2802754" y="110232"/>
                </a:lnTo>
                <a:lnTo>
                  <a:pt x="2851355" y="121852"/>
                </a:lnTo>
                <a:lnTo>
                  <a:pt x="2897917" y="133943"/>
                </a:lnTo>
                <a:lnTo>
                  <a:pt x="2942374" y="146489"/>
                </a:lnTo>
                <a:lnTo>
                  <a:pt x="2984659" y="159474"/>
                </a:lnTo>
                <a:lnTo>
                  <a:pt x="3024703" y="172882"/>
                </a:lnTo>
                <a:lnTo>
                  <a:pt x="3062440" y="186697"/>
                </a:lnTo>
                <a:lnTo>
                  <a:pt x="3097802" y="200903"/>
                </a:lnTo>
                <a:lnTo>
                  <a:pt x="3161133" y="230422"/>
                </a:lnTo>
                <a:lnTo>
                  <a:pt x="3214158" y="261310"/>
                </a:lnTo>
                <a:lnTo>
                  <a:pt x="3256337" y="293439"/>
                </a:lnTo>
                <a:lnTo>
                  <a:pt x="3287131" y="326681"/>
                </a:lnTo>
                <a:lnTo>
                  <a:pt x="3306003" y="360906"/>
                </a:lnTo>
                <a:lnTo>
                  <a:pt x="3312414" y="395985"/>
                </a:lnTo>
                <a:lnTo>
                  <a:pt x="3310800" y="413629"/>
                </a:lnTo>
                <a:lnTo>
                  <a:pt x="3287131" y="465309"/>
                </a:lnTo>
                <a:lnTo>
                  <a:pt x="3256337" y="498559"/>
                </a:lnTo>
                <a:lnTo>
                  <a:pt x="3214158" y="530697"/>
                </a:lnTo>
                <a:lnTo>
                  <a:pt x="3161133" y="561593"/>
                </a:lnTo>
                <a:lnTo>
                  <a:pt x="3097802" y="591118"/>
                </a:lnTo>
                <a:lnTo>
                  <a:pt x="3062440" y="605327"/>
                </a:lnTo>
                <a:lnTo>
                  <a:pt x="3024703" y="619145"/>
                </a:lnTo>
                <a:lnTo>
                  <a:pt x="2984659" y="632556"/>
                </a:lnTo>
                <a:lnTo>
                  <a:pt x="2942374" y="645544"/>
                </a:lnTo>
                <a:lnTo>
                  <a:pt x="2897917" y="658093"/>
                </a:lnTo>
                <a:lnTo>
                  <a:pt x="2851355" y="670186"/>
                </a:lnTo>
                <a:lnTo>
                  <a:pt x="2802754" y="681808"/>
                </a:lnTo>
                <a:lnTo>
                  <a:pt x="2752183" y="692943"/>
                </a:lnTo>
                <a:lnTo>
                  <a:pt x="2699709" y="703574"/>
                </a:lnTo>
                <a:lnTo>
                  <a:pt x="2645398" y="713686"/>
                </a:lnTo>
                <a:lnTo>
                  <a:pt x="2589319" y="723262"/>
                </a:lnTo>
                <a:lnTo>
                  <a:pt x="2531539" y="732286"/>
                </a:lnTo>
                <a:lnTo>
                  <a:pt x="2472124" y="740742"/>
                </a:lnTo>
                <a:lnTo>
                  <a:pt x="2411143" y="748614"/>
                </a:lnTo>
                <a:lnTo>
                  <a:pt x="2348662" y="755886"/>
                </a:lnTo>
                <a:lnTo>
                  <a:pt x="2284750" y="762542"/>
                </a:lnTo>
                <a:lnTo>
                  <a:pt x="2219473" y="768565"/>
                </a:lnTo>
                <a:lnTo>
                  <a:pt x="2152898" y="773941"/>
                </a:lnTo>
                <a:lnTo>
                  <a:pt x="2085093" y="778651"/>
                </a:lnTo>
                <a:lnTo>
                  <a:pt x="2016126" y="782681"/>
                </a:lnTo>
                <a:lnTo>
                  <a:pt x="1946064" y="786015"/>
                </a:lnTo>
                <a:lnTo>
                  <a:pt x="1874973" y="788636"/>
                </a:lnTo>
                <a:lnTo>
                  <a:pt x="1802922" y="790528"/>
                </a:lnTo>
                <a:lnTo>
                  <a:pt x="1729977" y="791675"/>
                </a:lnTo>
                <a:lnTo>
                  <a:pt x="1656207" y="792060"/>
                </a:lnTo>
                <a:lnTo>
                  <a:pt x="1582436" y="791675"/>
                </a:lnTo>
                <a:lnTo>
                  <a:pt x="1509491" y="790528"/>
                </a:lnTo>
                <a:lnTo>
                  <a:pt x="1437440" y="788636"/>
                </a:lnTo>
                <a:lnTo>
                  <a:pt x="1366349" y="786015"/>
                </a:lnTo>
                <a:lnTo>
                  <a:pt x="1296287" y="782681"/>
                </a:lnTo>
                <a:lnTo>
                  <a:pt x="1227320" y="778651"/>
                </a:lnTo>
                <a:lnTo>
                  <a:pt x="1159515" y="773941"/>
                </a:lnTo>
                <a:lnTo>
                  <a:pt x="1092940" y="768565"/>
                </a:lnTo>
                <a:lnTo>
                  <a:pt x="1027663" y="762542"/>
                </a:lnTo>
                <a:lnTo>
                  <a:pt x="963751" y="755886"/>
                </a:lnTo>
                <a:lnTo>
                  <a:pt x="901270" y="748614"/>
                </a:lnTo>
                <a:lnTo>
                  <a:pt x="840289" y="740742"/>
                </a:lnTo>
                <a:lnTo>
                  <a:pt x="780874" y="732286"/>
                </a:lnTo>
                <a:lnTo>
                  <a:pt x="723094" y="723262"/>
                </a:lnTo>
                <a:lnTo>
                  <a:pt x="667015" y="713686"/>
                </a:lnTo>
                <a:lnTo>
                  <a:pt x="612704" y="703574"/>
                </a:lnTo>
                <a:lnTo>
                  <a:pt x="560230" y="692943"/>
                </a:lnTo>
                <a:lnTo>
                  <a:pt x="509659" y="681808"/>
                </a:lnTo>
                <a:lnTo>
                  <a:pt x="461058" y="670186"/>
                </a:lnTo>
                <a:lnTo>
                  <a:pt x="414496" y="658093"/>
                </a:lnTo>
                <a:lnTo>
                  <a:pt x="370039" y="645544"/>
                </a:lnTo>
                <a:lnTo>
                  <a:pt x="327754" y="632556"/>
                </a:lnTo>
                <a:lnTo>
                  <a:pt x="287710" y="619145"/>
                </a:lnTo>
                <a:lnTo>
                  <a:pt x="249973" y="605327"/>
                </a:lnTo>
                <a:lnTo>
                  <a:pt x="214611" y="591118"/>
                </a:lnTo>
                <a:lnTo>
                  <a:pt x="151280" y="561593"/>
                </a:lnTo>
                <a:lnTo>
                  <a:pt x="98255" y="530697"/>
                </a:lnTo>
                <a:lnTo>
                  <a:pt x="56076" y="498559"/>
                </a:lnTo>
                <a:lnTo>
                  <a:pt x="25282" y="465309"/>
                </a:lnTo>
                <a:lnTo>
                  <a:pt x="6410" y="431075"/>
                </a:lnTo>
                <a:lnTo>
                  <a:pt x="0" y="395985"/>
                </a:lnTo>
                <a:close/>
              </a:path>
            </a:pathLst>
          </a:custGeom>
          <a:ln w="10170">
            <a:solidFill>
              <a:srgbClr val="FFFF00"/>
            </a:solidFill>
          </a:ln>
        </p:spPr>
        <p:txBody>
          <a:bodyPr wrap="square" lIns="0" tIns="0" rIns="0" bIns="0" rtlCol="0"/>
          <a:lstStyle/>
          <a:p>
            <a:endParaRPr>
              <a:latin typeface="Century Gothic" panose="020B0502020202020204" pitchFamily="34" charset="0"/>
            </a:endParaRPr>
          </a:p>
        </p:txBody>
      </p:sp>
      <p:sp>
        <p:nvSpPr>
          <p:cNvPr id="13"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27</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Gloss Issue on Textured Surface</a:t>
            </a:r>
            <a:endParaRPr lang="en-GB" altLang="de-DE" dirty="0"/>
          </a:p>
        </p:txBody>
      </p:sp>
      <p:sp>
        <p:nvSpPr>
          <p:cNvPr id="4" name="object 3"/>
          <p:cNvSpPr/>
          <p:nvPr/>
        </p:nvSpPr>
        <p:spPr>
          <a:xfrm>
            <a:off x="2189443" y="944904"/>
            <a:ext cx="3077275" cy="5218504"/>
          </a:xfrm>
          <a:prstGeom prst="rect">
            <a:avLst/>
          </a:prstGeom>
          <a:blipFill>
            <a:blip r:embed="rId3" cstate="print"/>
            <a:stretch>
              <a:fillRect/>
            </a:stretch>
          </a:blipFill>
        </p:spPr>
        <p:txBody>
          <a:bodyPr wrap="square" lIns="0" tIns="0" rIns="0" bIns="0" rtlCol="0"/>
          <a:lstStyle/>
          <a:p>
            <a:endParaRPr>
              <a:latin typeface="Century Gothic" panose="020B0502020202020204" pitchFamily="34" charset="0"/>
            </a:endParaRPr>
          </a:p>
        </p:txBody>
      </p:sp>
      <p:sp>
        <p:nvSpPr>
          <p:cNvPr id="5" name="object 4"/>
          <p:cNvSpPr/>
          <p:nvPr/>
        </p:nvSpPr>
        <p:spPr>
          <a:xfrm>
            <a:off x="5510753" y="980694"/>
            <a:ext cx="3220009" cy="2280067"/>
          </a:xfrm>
          <a:prstGeom prst="rect">
            <a:avLst/>
          </a:prstGeom>
          <a:blipFill>
            <a:blip r:embed="rId4" cstate="print"/>
            <a:stretch>
              <a:fillRect/>
            </a:stretch>
          </a:blipFill>
        </p:spPr>
        <p:txBody>
          <a:bodyPr wrap="square" lIns="0" tIns="0" rIns="0" bIns="0" rtlCol="0"/>
          <a:lstStyle/>
          <a:p>
            <a:endParaRPr>
              <a:latin typeface="Century Gothic" panose="020B0502020202020204" pitchFamily="34" charset="0"/>
            </a:endParaRPr>
          </a:p>
        </p:txBody>
      </p:sp>
      <p:sp>
        <p:nvSpPr>
          <p:cNvPr id="6" name="object 5"/>
          <p:cNvSpPr/>
          <p:nvPr/>
        </p:nvSpPr>
        <p:spPr>
          <a:xfrm>
            <a:off x="5510753" y="3769041"/>
            <a:ext cx="3220009" cy="2280067"/>
          </a:xfrm>
          <a:prstGeom prst="rect">
            <a:avLst/>
          </a:prstGeom>
          <a:blipFill>
            <a:blip r:embed="rId5" cstate="print"/>
            <a:stretch>
              <a:fillRect/>
            </a:stretch>
          </a:blipFill>
        </p:spPr>
        <p:txBody>
          <a:bodyPr wrap="square" lIns="0" tIns="0" rIns="0" bIns="0" rtlCol="0"/>
          <a:lstStyle/>
          <a:p>
            <a:endParaRPr>
              <a:latin typeface="Century Gothic" panose="020B0502020202020204" pitchFamily="34" charset="0"/>
            </a:endParaRPr>
          </a:p>
        </p:txBody>
      </p:sp>
      <p:sp>
        <p:nvSpPr>
          <p:cNvPr id="7" name="object 6"/>
          <p:cNvSpPr/>
          <p:nvPr/>
        </p:nvSpPr>
        <p:spPr>
          <a:xfrm>
            <a:off x="4279721" y="2995064"/>
            <a:ext cx="1262380" cy="76200"/>
          </a:xfrm>
          <a:custGeom>
            <a:avLst/>
            <a:gdLst/>
            <a:ahLst/>
            <a:cxnLst/>
            <a:rect l="l" t="t" r="r" b="b"/>
            <a:pathLst>
              <a:path w="1262379" h="76200">
                <a:moveTo>
                  <a:pt x="38100" y="0"/>
                </a:moveTo>
                <a:lnTo>
                  <a:pt x="23306" y="2988"/>
                </a:lnTo>
                <a:lnTo>
                  <a:pt x="11191" y="11144"/>
                </a:lnTo>
                <a:lnTo>
                  <a:pt x="3006" y="23252"/>
                </a:lnTo>
                <a:lnTo>
                  <a:pt x="0" y="38100"/>
                </a:lnTo>
                <a:lnTo>
                  <a:pt x="3006" y="52947"/>
                </a:lnTo>
                <a:lnTo>
                  <a:pt x="11191" y="65055"/>
                </a:lnTo>
                <a:lnTo>
                  <a:pt x="23306" y="73211"/>
                </a:lnTo>
                <a:lnTo>
                  <a:pt x="38100" y="76200"/>
                </a:lnTo>
                <a:lnTo>
                  <a:pt x="52947" y="73211"/>
                </a:lnTo>
                <a:lnTo>
                  <a:pt x="65055" y="65055"/>
                </a:lnTo>
                <a:lnTo>
                  <a:pt x="73211" y="52947"/>
                </a:lnTo>
                <a:lnTo>
                  <a:pt x="74154" y="48260"/>
                </a:lnTo>
                <a:lnTo>
                  <a:pt x="38100" y="48260"/>
                </a:lnTo>
                <a:lnTo>
                  <a:pt x="38100" y="27940"/>
                </a:lnTo>
                <a:lnTo>
                  <a:pt x="74154" y="27940"/>
                </a:lnTo>
                <a:lnTo>
                  <a:pt x="73211" y="23252"/>
                </a:lnTo>
                <a:lnTo>
                  <a:pt x="65055" y="11144"/>
                </a:lnTo>
                <a:lnTo>
                  <a:pt x="52947" y="2988"/>
                </a:lnTo>
                <a:lnTo>
                  <a:pt x="38100" y="0"/>
                </a:lnTo>
                <a:close/>
              </a:path>
              <a:path w="1262379" h="76200">
                <a:moveTo>
                  <a:pt x="1186053" y="0"/>
                </a:moveTo>
                <a:lnTo>
                  <a:pt x="1186053" y="76200"/>
                </a:lnTo>
                <a:lnTo>
                  <a:pt x="1241933" y="48260"/>
                </a:lnTo>
                <a:lnTo>
                  <a:pt x="1198753" y="48260"/>
                </a:lnTo>
                <a:lnTo>
                  <a:pt x="1198753" y="27940"/>
                </a:lnTo>
                <a:lnTo>
                  <a:pt x="1241933" y="27940"/>
                </a:lnTo>
                <a:lnTo>
                  <a:pt x="1186053" y="0"/>
                </a:lnTo>
                <a:close/>
              </a:path>
              <a:path w="1262379" h="76200">
                <a:moveTo>
                  <a:pt x="74154" y="27940"/>
                </a:moveTo>
                <a:lnTo>
                  <a:pt x="38100" y="27940"/>
                </a:lnTo>
                <a:lnTo>
                  <a:pt x="38100" y="48260"/>
                </a:lnTo>
                <a:lnTo>
                  <a:pt x="74154" y="48260"/>
                </a:lnTo>
                <a:lnTo>
                  <a:pt x="76200" y="38100"/>
                </a:lnTo>
                <a:lnTo>
                  <a:pt x="74154" y="27940"/>
                </a:lnTo>
                <a:close/>
              </a:path>
              <a:path w="1262379" h="76200">
                <a:moveTo>
                  <a:pt x="1186053" y="27940"/>
                </a:moveTo>
                <a:lnTo>
                  <a:pt x="74154" y="27940"/>
                </a:lnTo>
                <a:lnTo>
                  <a:pt x="76200" y="38100"/>
                </a:lnTo>
                <a:lnTo>
                  <a:pt x="74154" y="48260"/>
                </a:lnTo>
                <a:lnTo>
                  <a:pt x="1186053" y="48260"/>
                </a:lnTo>
                <a:lnTo>
                  <a:pt x="1186053" y="27940"/>
                </a:lnTo>
                <a:close/>
              </a:path>
              <a:path w="1262379" h="76200">
                <a:moveTo>
                  <a:pt x="1241933" y="27940"/>
                </a:moveTo>
                <a:lnTo>
                  <a:pt x="1198753" y="27940"/>
                </a:lnTo>
                <a:lnTo>
                  <a:pt x="1198753" y="48260"/>
                </a:lnTo>
                <a:lnTo>
                  <a:pt x="1241933" y="48260"/>
                </a:lnTo>
                <a:lnTo>
                  <a:pt x="1262253" y="38100"/>
                </a:lnTo>
                <a:lnTo>
                  <a:pt x="1241933" y="27940"/>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8" name="object 7"/>
          <p:cNvSpPr/>
          <p:nvPr/>
        </p:nvSpPr>
        <p:spPr>
          <a:xfrm>
            <a:off x="4711776" y="4832874"/>
            <a:ext cx="758190" cy="76200"/>
          </a:xfrm>
          <a:custGeom>
            <a:avLst/>
            <a:gdLst/>
            <a:ahLst/>
            <a:cxnLst/>
            <a:rect l="l" t="t" r="r" b="b"/>
            <a:pathLst>
              <a:path w="758189" h="76200">
                <a:moveTo>
                  <a:pt x="38100" y="0"/>
                </a:moveTo>
                <a:lnTo>
                  <a:pt x="23306" y="2988"/>
                </a:lnTo>
                <a:lnTo>
                  <a:pt x="11191" y="11144"/>
                </a:lnTo>
                <a:lnTo>
                  <a:pt x="3006" y="23252"/>
                </a:lnTo>
                <a:lnTo>
                  <a:pt x="0" y="38099"/>
                </a:lnTo>
                <a:lnTo>
                  <a:pt x="3006" y="52893"/>
                </a:lnTo>
                <a:lnTo>
                  <a:pt x="11191" y="65008"/>
                </a:lnTo>
                <a:lnTo>
                  <a:pt x="23306" y="73193"/>
                </a:lnTo>
                <a:lnTo>
                  <a:pt x="38100" y="76199"/>
                </a:lnTo>
                <a:lnTo>
                  <a:pt x="52947" y="73193"/>
                </a:lnTo>
                <a:lnTo>
                  <a:pt x="65055" y="65008"/>
                </a:lnTo>
                <a:lnTo>
                  <a:pt x="73211" y="52893"/>
                </a:lnTo>
                <a:lnTo>
                  <a:pt x="74147" y="48259"/>
                </a:lnTo>
                <a:lnTo>
                  <a:pt x="38100" y="48259"/>
                </a:lnTo>
                <a:lnTo>
                  <a:pt x="38100" y="27939"/>
                </a:lnTo>
                <a:lnTo>
                  <a:pt x="74154" y="27939"/>
                </a:lnTo>
                <a:lnTo>
                  <a:pt x="73211" y="23252"/>
                </a:lnTo>
                <a:lnTo>
                  <a:pt x="65055" y="11144"/>
                </a:lnTo>
                <a:lnTo>
                  <a:pt x="52947" y="2988"/>
                </a:lnTo>
                <a:lnTo>
                  <a:pt x="38100" y="0"/>
                </a:lnTo>
                <a:close/>
              </a:path>
              <a:path w="758189" h="76200">
                <a:moveTo>
                  <a:pt x="681989" y="0"/>
                </a:moveTo>
                <a:lnTo>
                  <a:pt x="681989" y="76199"/>
                </a:lnTo>
                <a:lnTo>
                  <a:pt x="737870" y="48259"/>
                </a:lnTo>
                <a:lnTo>
                  <a:pt x="694689" y="48259"/>
                </a:lnTo>
                <a:lnTo>
                  <a:pt x="694689" y="27939"/>
                </a:lnTo>
                <a:lnTo>
                  <a:pt x="737869" y="27939"/>
                </a:lnTo>
                <a:lnTo>
                  <a:pt x="681989" y="0"/>
                </a:lnTo>
                <a:close/>
              </a:path>
              <a:path w="758189" h="76200">
                <a:moveTo>
                  <a:pt x="74154" y="27939"/>
                </a:moveTo>
                <a:lnTo>
                  <a:pt x="38100" y="27939"/>
                </a:lnTo>
                <a:lnTo>
                  <a:pt x="38100" y="48259"/>
                </a:lnTo>
                <a:lnTo>
                  <a:pt x="74147" y="48259"/>
                </a:lnTo>
                <a:lnTo>
                  <a:pt x="76200" y="38099"/>
                </a:lnTo>
                <a:lnTo>
                  <a:pt x="74154" y="27939"/>
                </a:lnTo>
                <a:close/>
              </a:path>
              <a:path w="758189" h="76200">
                <a:moveTo>
                  <a:pt x="681989" y="27939"/>
                </a:moveTo>
                <a:lnTo>
                  <a:pt x="74154" y="27939"/>
                </a:lnTo>
                <a:lnTo>
                  <a:pt x="76200" y="38099"/>
                </a:lnTo>
                <a:lnTo>
                  <a:pt x="74147" y="48259"/>
                </a:lnTo>
                <a:lnTo>
                  <a:pt x="681989" y="48259"/>
                </a:lnTo>
                <a:lnTo>
                  <a:pt x="681989" y="27939"/>
                </a:lnTo>
                <a:close/>
              </a:path>
              <a:path w="758189" h="76200">
                <a:moveTo>
                  <a:pt x="737869" y="27939"/>
                </a:moveTo>
                <a:lnTo>
                  <a:pt x="694689" y="27939"/>
                </a:lnTo>
                <a:lnTo>
                  <a:pt x="694689" y="48259"/>
                </a:lnTo>
                <a:lnTo>
                  <a:pt x="737870" y="48259"/>
                </a:lnTo>
                <a:lnTo>
                  <a:pt x="758189" y="38099"/>
                </a:lnTo>
                <a:lnTo>
                  <a:pt x="737869" y="27939"/>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9" name="object 8"/>
          <p:cNvSpPr txBox="1"/>
          <p:nvPr/>
        </p:nvSpPr>
        <p:spPr>
          <a:xfrm>
            <a:off x="9333547" y="3066413"/>
            <a:ext cx="1728470" cy="1405255"/>
          </a:xfrm>
          <a:prstGeom prst="rect">
            <a:avLst/>
          </a:prstGeom>
        </p:spPr>
        <p:txBody>
          <a:bodyPr vert="horz" wrap="square" lIns="0" tIns="19050" rIns="0" bIns="0" rtlCol="0">
            <a:spAutoFit/>
          </a:bodyPr>
          <a:lstStyle/>
          <a:p>
            <a:pPr marL="12700" marR="5080">
              <a:lnSpc>
                <a:spcPct val="97400"/>
              </a:lnSpc>
              <a:spcBef>
                <a:spcPts val="150"/>
              </a:spcBef>
            </a:pPr>
            <a:r>
              <a:rPr sz="1850" b="1" spc="-15" dirty="0">
                <a:latin typeface="Century Gothic" panose="020B0502020202020204" pitchFamily="34" charset="0"/>
                <a:cs typeface="Arial"/>
              </a:rPr>
              <a:t>Texture </a:t>
            </a:r>
            <a:r>
              <a:rPr sz="1850" b="1" spc="-10" dirty="0">
                <a:latin typeface="Century Gothic" panose="020B0502020202020204" pitchFamily="34" charset="0"/>
                <a:cs typeface="Arial"/>
              </a:rPr>
              <a:t>of </a:t>
            </a:r>
            <a:r>
              <a:rPr sz="1850" b="1" spc="-5" dirty="0">
                <a:latin typeface="Century Gothic" panose="020B0502020202020204" pitchFamily="34" charset="0"/>
                <a:cs typeface="Arial"/>
              </a:rPr>
              <a:t>part  </a:t>
            </a:r>
            <a:r>
              <a:rPr sz="1850" b="1" spc="10" dirty="0">
                <a:latin typeface="Century Gothic" panose="020B0502020202020204" pitchFamily="34" charset="0"/>
                <a:cs typeface="Arial"/>
              </a:rPr>
              <a:t>inner</a:t>
            </a:r>
            <a:r>
              <a:rPr sz="1850" b="1" spc="-220" dirty="0">
                <a:latin typeface="Century Gothic" panose="020B0502020202020204" pitchFamily="34" charset="0"/>
                <a:cs typeface="Arial"/>
              </a:rPr>
              <a:t> </a:t>
            </a:r>
            <a:r>
              <a:rPr sz="1850" b="1" dirty="0">
                <a:latin typeface="Century Gothic" panose="020B0502020202020204" pitchFamily="34" charset="0"/>
                <a:cs typeface="Arial"/>
              </a:rPr>
              <a:t>surface</a:t>
            </a:r>
            <a:r>
              <a:rPr sz="1850" b="1" spc="-280" dirty="0">
                <a:latin typeface="Century Gothic" panose="020B0502020202020204" pitchFamily="34" charset="0"/>
                <a:cs typeface="Arial"/>
              </a:rPr>
              <a:t> </a:t>
            </a:r>
            <a:r>
              <a:rPr sz="1850" b="1" spc="10" dirty="0">
                <a:latin typeface="Century Gothic" panose="020B0502020202020204" pitchFamily="34" charset="0"/>
                <a:cs typeface="Arial"/>
              </a:rPr>
              <a:t>is  </a:t>
            </a:r>
            <a:r>
              <a:rPr sz="1850" b="1" spc="-40" dirty="0">
                <a:latin typeface="Century Gothic" panose="020B0502020202020204" pitchFamily="34" charset="0"/>
                <a:cs typeface="Arial"/>
              </a:rPr>
              <a:t>more </a:t>
            </a:r>
            <a:r>
              <a:rPr sz="1850" b="1" spc="25" dirty="0">
                <a:latin typeface="Century Gothic" panose="020B0502020202020204" pitchFamily="34" charset="0"/>
                <a:cs typeface="Arial"/>
              </a:rPr>
              <a:t>fine </a:t>
            </a:r>
            <a:r>
              <a:rPr sz="1850" b="1" spc="10" dirty="0">
                <a:latin typeface="Century Gothic" panose="020B0502020202020204" pitchFamily="34" charset="0"/>
                <a:cs typeface="Arial"/>
              </a:rPr>
              <a:t>than  that </a:t>
            </a:r>
            <a:r>
              <a:rPr sz="1850" b="1" spc="-10" dirty="0">
                <a:latin typeface="Century Gothic" panose="020B0502020202020204" pitchFamily="34" charset="0"/>
                <a:cs typeface="Arial"/>
              </a:rPr>
              <a:t>of </a:t>
            </a:r>
            <a:r>
              <a:rPr sz="1850" b="1" spc="5" dirty="0">
                <a:latin typeface="Century Gothic" panose="020B0502020202020204" pitchFamily="34" charset="0"/>
                <a:cs typeface="Arial"/>
              </a:rPr>
              <a:t>outer  </a:t>
            </a:r>
            <a:r>
              <a:rPr sz="1850" b="1" dirty="0">
                <a:latin typeface="Century Gothic" panose="020B0502020202020204" pitchFamily="34" charset="0"/>
                <a:cs typeface="Arial"/>
              </a:rPr>
              <a:t>surface</a:t>
            </a:r>
            <a:endParaRPr sz="1850" dirty="0">
              <a:latin typeface="Century Gothic" panose="020B0502020202020204" pitchFamily="34" charset="0"/>
              <a:cs typeface="Arial"/>
            </a:endParaRPr>
          </a:p>
        </p:txBody>
      </p:sp>
      <p:sp>
        <p:nvSpPr>
          <p:cNvPr id="10"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28</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Surface Temp of Part after Demolding</a:t>
            </a:r>
            <a:endParaRPr lang="en-GB" altLang="de-DE" dirty="0"/>
          </a:p>
        </p:txBody>
      </p:sp>
      <p:sp>
        <p:nvSpPr>
          <p:cNvPr id="12291" name="Textfeld 1"/>
          <p:cNvSpPr txBox="1">
            <a:spLocks noChangeArrowheads="1"/>
          </p:cNvSpPr>
          <p:nvPr/>
        </p:nvSpPr>
        <p:spPr bwMode="auto">
          <a:xfrm>
            <a:off x="350873" y="1008580"/>
            <a:ext cx="10164727" cy="36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9" tIns="45715" rIns="91429" bIns="45715">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nSpc>
                <a:spcPct val="120000"/>
              </a:lnSpc>
            </a:pPr>
            <a:endParaRPr lang="en-GB" altLang="de-DE" sz="1600" dirty="0"/>
          </a:p>
        </p:txBody>
      </p:sp>
      <p:sp>
        <p:nvSpPr>
          <p:cNvPr id="4" name="object 2"/>
          <p:cNvSpPr/>
          <p:nvPr/>
        </p:nvSpPr>
        <p:spPr>
          <a:xfrm>
            <a:off x="683513" y="1016838"/>
            <a:ext cx="7793863" cy="5112511"/>
          </a:xfrm>
          <a:prstGeom prst="rect">
            <a:avLst/>
          </a:prstGeom>
          <a:blipFill>
            <a:blip r:embed="rId3" cstate="print"/>
            <a:stretch>
              <a:fillRect/>
            </a:stretch>
          </a:blipFill>
        </p:spPr>
        <p:txBody>
          <a:bodyPr wrap="square" lIns="0" tIns="0" rIns="0" bIns="0" rtlCol="0"/>
          <a:lstStyle/>
          <a:p>
            <a:endParaRPr/>
          </a:p>
        </p:txBody>
      </p:sp>
      <p:sp>
        <p:nvSpPr>
          <p:cNvPr id="5"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29</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E0A3A24-BD1E-5645-B478-35F6C897BAEA}"/>
              </a:ext>
            </a:extLst>
          </p:cNvPr>
          <p:cNvSpPr>
            <a:spLocks noGrp="1"/>
          </p:cNvSpPr>
          <p:nvPr>
            <p:ph type="title"/>
          </p:nvPr>
        </p:nvSpPr>
        <p:spPr/>
        <p:txBody>
          <a:bodyPr>
            <a:normAutofit/>
          </a:bodyPr>
          <a:lstStyle/>
          <a:p>
            <a:r>
              <a:rPr lang="en-US" altLang="zh-CN" dirty="0"/>
              <a:t>Material handling - Drying</a:t>
            </a:r>
            <a:endParaRPr lang="en-US" dirty="0"/>
          </a:p>
        </p:txBody>
      </p:sp>
      <p:sp>
        <p:nvSpPr>
          <p:cNvPr id="4" name="Slide Number Placeholder 3">
            <a:extLst>
              <a:ext uri="{FF2B5EF4-FFF2-40B4-BE49-F238E27FC236}">
                <a16:creationId xmlns:a16="http://schemas.microsoft.com/office/drawing/2014/main" id="{2907E3BA-C17B-1A45-B1B5-1418D94E9CF1}"/>
              </a:ext>
            </a:extLst>
          </p:cNvPr>
          <p:cNvSpPr>
            <a:spLocks noGrp="1"/>
          </p:cNvSpPr>
          <p:nvPr>
            <p:ph type="sldNum" sz="quarter" idx="12"/>
          </p:nvPr>
        </p:nvSpPr>
        <p:spPr/>
        <p:txBody>
          <a:bodyPr/>
          <a:lstStyle/>
          <a:p>
            <a:fld id="{48F63A3B-78C7-47BE-AE5E-E10140E04643}" type="slidenum">
              <a:rPr lang="en-US" smtClean="0"/>
              <a:t>3</a:t>
            </a:fld>
            <a:endParaRPr lang="en-US" dirty="0"/>
          </a:p>
        </p:txBody>
      </p:sp>
      <p:sp>
        <p:nvSpPr>
          <p:cNvPr id="5" name="object 3"/>
          <p:cNvSpPr/>
          <p:nvPr/>
        </p:nvSpPr>
        <p:spPr>
          <a:xfrm>
            <a:off x="205930" y="1143635"/>
            <a:ext cx="8865997" cy="4177390"/>
          </a:xfrm>
          <a:prstGeom prst="rect">
            <a:avLst/>
          </a:prstGeom>
          <a:blipFill>
            <a:blip r:embed="rId2" cstate="print"/>
            <a:stretch>
              <a:fillRect/>
            </a:stretch>
          </a:blipFill>
        </p:spPr>
        <p:txBody>
          <a:bodyPr wrap="square" lIns="0" tIns="0" rIns="0" bIns="0" rtlCol="0"/>
          <a:lstStyle/>
          <a:p>
            <a:endParaRPr/>
          </a:p>
        </p:txBody>
      </p:sp>
      <p:sp>
        <p:nvSpPr>
          <p:cNvPr id="6" name="object 4"/>
          <p:cNvSpPr txBox="1"/>
          <p:nvPr/>
        </p:nvSpPr>
        <p:spPr>
          <a:xfrm>
            <a:off x="284021" y="5483736"/>
            <a:ext cx="10899795" cy="389850"/>
          </a:xfrm>
          <a:prstGeom prst="rect">
            <a:avLst/>
          </a:prstGeom>
          <a:solidFill>
            <a:srgbClr val="FFFF00">
              <a:alpha val="50195"/>
            </a:srgbClr>
          </a:solidFill>
          <a:ln w="38100">
            <a:solidFill>
              <a:srgbClr val="FF0000"/>
            </a:solidFill>
          </a:ln>
        </p:spPr>
        <p:txBody>
          <a:bodyPr vert="horz" wrap="square" lIns="0" tIns="43180" rIns="0" bIns="0" rtlCol="0">
            <a:spAutoFit/>
          </a:bodyPr>
          <a:lstStyle/>
          <a:p>
            <a:pPr marL="21590" algn="ctr">
              <a:lnSpc>
                <a:spcPts val="2670"/>
              </a:lnSpc>
              <a:spcBef>
                <a:spcPts val="340"/>
              </a:spcBef>
              <a:tabLst>
                <a:tab pos="1365250" algn="l"/>
              </a:tabLst>
            </a:pPr>
            <a:r>
              <a:rPr sz="2250" spc="-25" dirty="0">
                <a:solidFill>
                  <a:srgbClr val="0000FF"/>
                </a:solidFill>
                <a:latin typeface="Century Gothic" panose="020B0502020202020204" pitchFamily="34" charset="0"/>
                <a:cs typeface="Arial"/>
              </a:rPr>
              <a:t>Note:</a:t>
            </a:r>
            <a:r>
              <a:rPr sz="2250" spc="-45" dirty="0">
                <a:solidFill>
                  <a:srgbClr val="0000FF"/>
                </a:solidFill>
                <a:latin typeface="Century Gothic" panose="020B0502020202020204" pitchFamily="34" charset="0"/>
                <a:cs typeface="Arial"/>
              </a:rPr>
              <a:t> </a:t>
            </a:r>
            <a:r>
              <a:rPr sz="2250" spc="-25" dirty="0">
                <a:solidFill>
                  <a:srgbClr val="0000FF"/>
                </a:solidFill>
                <a:latin typeface="Century Gothic" panose="020B0502020202020204" pitchFamily="34" charset="0"/>
                <a:cs typeface="Arial"/>
              </a:rPr>
              <a:t>Hot	air </a:t>
            </a:r>
            <a:r>
              <a:rPr sz="2250" spc="-50" dirty="0">
                <a:solidFill>
                  <a:srgbClr val="0000FF"/>
                </a:solidFill>
                <a:latin typeface="Century Gothic" panose="020B0502020202020204" pitchFamily="34" charset="0"/>
                <a:cs typeface="Arial"/>
              </a:rPr>
              <a:t>oven </a:t>
            </a:r>
            <a:r>
              <a:rPr sz="2250" spc="-10" dirty="0">
                <a:solidFill>
                  <a:srgbClr val="0000FF"/>
                </a:solidFill>
                <a:latin typeface="Century Gothic" panose="020B0502020202020204" pitchFamily="34" charset="0"/>
                <a:cs typeface="Arial"/>
              </a:rPr>
              <a:t>and hopper </a:t>
            </a:r>
            <a:r>
              <a:rPr sz="2250" spc="-30" dirty="0">
                <a:solidFill>
                  <a:srgbClr val="0000FF"/>
                </a:solidFill>
                <a:latin typeface="Century Gothic" panose="020B0502020202020204" pitchFamily="34" charset="0"/>
                <a:cs typeface="Arial"/>
              </a:rPr>
              <a:t>dryer</a:t>
            </a:r>
            <a:r>
              <a:rPr sz="2250" spc="-15" dirty="0">
                <a:solidFill>
                  <a:srgbClr val="0000FF"/>
                </a:solidFill>
                <a:latin typeface="Century Gothic" panose="020B0502020202020204" pitchFamily="34" charset="0"/>
                <a:cs typeface="Arial"/>
              </a:rPr>
              <a:t> </a:t>
            </a:r>
            <a:r>
              <a:rPr sz="2250" spc="-30" dirty="0">
                <a:solidFill>
                  <a:srgbClr val="0000FF"/>
                </a:solidFill>
                <a:latin typeface="Century Gothic" panose="020B0502020202020204" pitchFamily="34" charset="0"/>
                <a:cs typeface="Arial"/>
              </a:rPr>
              <a:t>have</a:t>
            </a:r>
            <a:r>
              <a:rPr lang="en-US" sz="2250" dirty="0">
                <a:latin typeface="Century Gothic" panose="020B0502020202020204" pitchFamily="34" charset="0"/>
                <a:cs typeface="Arial"/>
              </a:rPr>
              <a:t> </a:t>
            </a:r>
            <a:r>
              <a:rPr sz="2250" spc="0" dirty="0">
                <a:solidFill>
                  <a:srgbClr val="0000FF"/>
                </a:solidFill>
                <a:latin typeface="Century Gothic" panose="020B0502020202020204" pitchFamily="34" charset="0"/>
                <a:cs typeface="Arial"/>
              </a:rPr>
              <a:t>no </a:t>
            </a:r>
            <a:r>
              <a:rPr sz="2250" spc="-20" dirty="0">
                <a:solidFill>
                  <a:srgbClr val="0000FF"/>
                </a:solidFill>
                <a:latin typeface="Century Gothic" panose="020B0502020202020204" pitchFamily="34" charset="0"/>
                <a:cs typeface="Arial"/>
              </a:rPr>
              <a:t>drying</a:t>
            </a:r>
            <a:r>
              <a:rPr sz="2250" spc="-150" dirty="0">
                <a:solidFill>
                  <a:srgbClr val="0000FF"/>
                </a:solidFill>
                <a:latin typeface="Century Gothic" panose="020B0502020202020204" pitchFamily="34" charset="0"/>
                <a:cs typeface="Arial"/>
              </a:rPr>
              <a:t> </a:t>
            </a:r>
            <a:r>
              <a:rPr sz="2250" spc="-35" dirty="0">
                <a:solidFill>
                  <a:srgbClr val="0000FF"/>
                </a:solidFill>
                <a:latin typeface="Century Gothic" panose="020B0502020202020204" pitchFamily="34" charset="0"/>
                <a:cs typeface="Arial"/>
              </a:rPr>
              <a:t>effect!</a:t>
            </a:r>
            <a:endParaRPr sz="2250" dirty="0">
              <a:latin typeface="Century Gothic" panose="020B0502020202020204" pitchFamily="34" charset="0"/>
              <a:cs typeface="Arial"/>
            </a:endParaRPr>
          </a:p>
        </p:txBody>
      </p:sp>
    </p:spTree>
    <p:extLst>
      <p:ext uri="{BB962C8B-B14F-4D97-AF65-F5344CB8AC3E}">
        <p14:creationId xmlns:p14="http://schemas.microsoft.com/office/powerpoint/2010/main" val="41309073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Analysis: Gloss issue on textured surface</a:t>
            </a:r>
            <a:endParaRPr lang="en-GB" altLang="de-DE" dirty="0"/>
          </a:p>
        </p:txBody>
      </p:sp>
      <p:sp>
        <p:nvSpPr>
          <p:cNvPr id="4" name="object 3"/>
          <p:cNvSpPr/>
          <p:nvPr/>
        </p:nvSpPr>
        <p:spPr>
          <a:xfrm>
            <a:off x="1599984" y="1561509"/>
            <a:ext cx="7915529" cy="4752466"/>
          </a:xfrm>
          <a:prstGeom prst="rect">
            <a:avLst/>
          </a:prstGeom>
          <a:blipFill>
            <a:blip r:embed="rId3" cstate="print"/>
            <a:stretch>
              <a:fillRect/>
            </a:stretch>
          </a:blipFill>
        </p:spPr>
        <p:txBody>
          <a:bodyPr wrap="square" lIns="0" tIns="0" rIns="0" bIns="0" rtlCol="0"/>
          <a:lstStyle/>
          <a:p>
            <a:endParaRPr>
              <a:latin typeface="Century Gothic" panose="020B0502020202020204" pitchFamily="34" charset="0"/>
            </a:endParaRPr>
          </a:p>
        </p:txBody>
      </p:sp>
      <p:sp>
        <p:nvSpPr>
          <p:cNvPr id="5" name="object 4"/>
          <p:cNvSpPr txBox="1"/>
          <p:nvPr/>
        </p:nvSpPr>
        <p:spPr>
          <a:xfrm>
            <a:off x="5857787" y="3937691"/>
            <a:ext cx="3312795" cy="1185581"/>
          </a:xfrm>
          <a:prstGeom prst="rect">
            <a:avLst/>
          </a:prstGeom>
          <a:solidFill>
            <a:srgbClr val="FFFFFF"/>
          </a:solidFill>
        </p:spPr>
        <p:txBody>
          <a:bodyPr vert="horz" wrap="square" lIns="0" tIns="56515" rIns="0" bIns="0" rtlCol="0">
            <a:spAutoFit/>
          </a:bodyPr>
          <a:lstStyle/>
          <a:p>
            <a:pPr marL="95885" marR="222250" algn="just">
              <a:lnSpc>
                <a:spcPts val="2160"/>
              </a:lnSpc>
              <a:spcBef>
                <a:spcPts val="445"/>
              </a:spcBef>
            </a:pPr>
            <a:r>
              <a:rPr sz="1850" spc="-30" dirty="0">
                <a:latin typeface="Century Gothic" panose="020B0502020202020204" pitchFamily="34" charset="0"/>
                <a:cs typeface="Arial"/>
              </a:rPr>
              <a:t>Mold </a:t>
            </a:r>
            <a:r>
              <a:rPr sz="1850" dirty="0">
                <a:latin typeface="Century Gothic" panose="020B0502020202020204" pitchFamily="34" charset="0"/>
                <a:cs typeface="Arial"/>
              </a:rPr>
              <a:t>surface </a:t>
            </a:r>
            <a:r>
              <a:rPr sz="1850" spc="-25" dirty="0">
                <a:latin typeface="Century Gothic" panose="020B0502020202020204" pitchFamily="34" charset="0"/>
                <a:cs typeface="Arial"/>
              </a:rPr>
              <a:t>to outer</a:t>
            </a:r>
            <a:r>
              <a:rPr sz="1850" spc="-260" dirty="0">
                <a:latin typeface="Century Gothic" panose="020B0502020202020204" pitchFamily="34" charset="0"/>
                <a:cs typeface="Arial"/>
              </a:rPr>
              <a:t> </a:t>
            </a:r>
            <a:r>
              <a:rPr sz="1850" dirty="0">
                <a:latin typeface="Century Gothic" panose="020B0502020202020204" pitchFamily="34" charset="0"/>
                <a:cs typeface="Arial"/>
              </a:rPr>
              <a:t>surface </a:t>
            </a:r>
            <a:r>
              <a:rPr sz="1850" spc="-10" dirty="0">
                <a:latin typeface="Century Gothic" panose="020B0502020202020204" pitchFamily="34" charset="0"/>
                <a:cs typeface="Arial"/>
              </a:rPr>
              <a:t>Measured </a:t>
            </a:r>
            <a:r>
              <a:rPr sz="1850" dirty="0">
                <a:latin typeface="Century Gothic" panose="020B0502020202020204" pitchFamily="34" charset="0"/>
                <a:cs typeface="Arial"/>
              </a:rPr>
              <a:t>surface</a:t>
            </a:r>
            <a:r>
              <a:rPr sz="1850" spc="-400" dirty="0">
                <a:latin typeface="Century Gothic" panose="020B0502020202020204" pitchFamily="34" charset="0"/>
                <a:cs typeface="Arial"/>
              </a:rPr>
              <a:t> </a:t>
            </a:r>
            <a:r>
              <a:rPr sz="1850" spc="-40" dirty="0">
                <a:latin typeface="Century Gothic" panose="020B0502020202020204" pitchFamily="34" charset="0"/>
                <a:cs typeface="Arial"/>
              </a:rPr>
              <a:t>temp </a:t>
            </a:r>
            <a:r>
              <a:rPr sz="1850" spc="-10" dirty="0">
                <a:latin typeface="Century Gothic" panose="020B0502020202020204" pitchFamily="34" charset="0"/>
                <a:cs typeface="Arial"/>
              </a:rPr>
              <a:t>is </a:t>
            </a:r>
            <a:r>
              <a:rPr sz="1850" spc="0" dirty="0">
                <a:latin typeface="Century Gothic" panose="020B0502020202020204" pitchFamily="34" charset="0"/>
                <a:cs typeface="Arial"/>
              </a:rPr>
              <a:t>75  </a:t>
            </a:r>
            <a:r>
              <a:rPr sz="1850" spc="-25" dirty="0">
                <a:latin typeface="Century Gothic" panose="020B0502020202020204" pitchFamily="34" charset="0"/>
                <a:cs typeface="Arial"/>
              </a:rPr>
              <a:t>degree </a:t>
            </a:r>
            <a:r>
              <a:rPr sz="1850" spc="-5" dirty="0">
                <a:latin typeface="Century Gothic" panose="020B0502020202020204" pitchFamily="34" charset="0"/>
                <a:cs typeface="Arial"/>
              </a:rPr>
              <a:t>C </a:t>
            </a:r>
            <a:r>
              <a:rPr sz="1850" spc="-55" dirty="0">
                <a:latin typeface="Century Gothic" panose="020B0502020202020204" pitchFamily="34" charset="0"/>
                <a:cs typeface="Arial"/>
              </a:rPr>
              <a:t>when</a:t>
            </a:r>
            <a:r>
              <a:rPr sz="1850" spc="-15" dirty="0">
                <a:latin typeface="Century Gothic" panose="020B0502020202020204" pitchFamily="34" charset="0"/>
                <a:cs typeface="Arial"/>
              </a:rPr>
              <a:t> </a:t>
            </a:r>
            <a:r>
              <a:rPr sz="1850" spc="-45" dirty="0">
                <a:latin typeface="Century Gothic" panose="020B0502020202020204" pitchFamily="34" charset="0"/>
                <a:cs typeface="Arial"/>
              </a:rPr>
              <a:t>running</a:t>
            </a:r>
            <a:endParaRPr sz="1850" dirty="0">
              <a:latin typeface="Century Gothic" panose="020B0502020202020204" pitchFamily="34" charset="0"/>
              <a:cs typeface="Arial"/>
            </a:endParaRPr>
          </a:p>
        </p:txBody>
      </p:sp>
      <p:sp>
        <p:nvSpPr>
          <p:cNvPr id="6" name="object 5"/>
          <p:cNvSpPr txBox="1"/>
          <p:nvPr/>
        </p:nvSpPr>
        <p:spPr>
          <a:xfrm>
            <a:off x="2185378" y="4009700"/>
            <a:ext cx="3168650" cy="1164037"/>
          </a:xfrm>
          <a:prstGeom prst="rect">
            <a:avLst/>
          </a:prstGeom>
          <a:solidFill>
            <a:srgbClr val="FFFFFF"/>
          </a:solidFill>
        </p:spPr>
        <p:txBody>
          <a:bodyPr vert="horz" wrap="square" lIns="0" tIns="47625" rIns="0" bIns="0" rtlCol="0">
            <a:spAutoFit/>
          </a:bodyPr>
          <a:lstStyle/>
          <a:p>
            <a:pPr marL="92075" marR="97790">
              <a:lnSpc>
                <a:spcPct val="97500"/>
              </a:lnSpc>
              <a:spcBef>
                <a:spcPts val="375"/>
              </a:spcBef>
            </a:pPr>
            <a:r>
              <a:rPr sz="1850" spc="-30" dirty="0">
                <a:latin typeface="Century Gothic" panose="020B0502020202020204" pitchFamily="34" charset="0"/>
                <a:cs typeface="Arial"/>
              </a:rPr>
              <a:t>Mold </a:t>
            </a:r>
            <a:r>
              <a:rPr sz="1850" dirty="0">
                <a:latin typeface="Century Gothic" panose="020B0502020202020204" pitchFamily="34" charset="0"/>
                <a:cs typeface="Arial"/>
              </a:rPr>
              <a:t>surface </a:t>
            </a:r>
            <a:r>
              <a:rPr sz="1850" spc="-25" dirty="0">
                <a:latin typeface="Century Gothic" panose="020B0502020202020204" pitchFamily="34" charset="0"/>
                <a:cs typeface="Arial"/>
              </a:rPr>
              <a:t>to </a:t>
            </a:r>
            <a:r>
              <a:rPr sz="1850" spc="-35" dirty="0">
                <a:latin typeface="Century Gothic" panose="020B0502020202020204" pitchFamily="34" charset="0"/>
                <a:cs typeface="Arial"/>
              </a:rPr>
              <a:t>inner</a:t>
            </a:r>
            <a:r>
              <a:rPr sz="1850" spc="-220" dirty="0">
                <a:latin typeface="Century Gothic" panose="020B0502020202020204" pitchFamily="34" charset="0"/>
                <a:cs typeface="Arial"/>
              </a:rPr>
              <a:t> </a:t>
            </a:r>
            <a:r>
              <a:rPr sz="1850" dirty="0">
                <a:latin typeface="Century Gothic" panose="020B0502020202020204" pitchFamily="34" charset="0"/>
                <a:cs typeface="Arial"/>
              </a:rPr>
              <a:t>surface  </a:t>
            </a:r>
            <a:r>
              <a:rPr sz="1850" spc="-10" dirty="0">
                <a:latin typeface="Century Gothic" panose="020B0502020202020204" pitchFamily="34" charset="0"/>
                <a:cs typeface="Arial"/>
              </a:rPr>
              <a:t>Measured </a:t>
            </a:r>
            <a:r>
              <a:rPr sz="1850" dirty="0">
                <a:latin typeface="Century Gothic" panose="020B0502020202020204" pitchFamily="34" charset="0"/>
                <a:cs typeface="Arial"/>
              </a:rPr>
              <a:t>surface </a:t>
            </a:r>
            <a:r>
              <a:rPr sz="1850" spc="-40" dirty="0">
                <a:latin typeface="Century Gothic" panose="020B0502020202020204" pitchFamily="34" charset="0"/>
                <a:cs typeface="Arial"/>
              </a:rPr>
              <a:t>temp </a:t>
            </a:r>
            <a:r>
              <a:rPr sz="1850" spc="-10" dirty="0">
                <a:latin typeface="Century Gothic" panose="020B0502020202020204" pitchFamily="34" charset="0"/>
                <a:cs typeface="Arial"/>
              </a:rPr>
              <a:t>is  </a:t>
            </a:r>
            <a:r>
              <a:rPr sz="1850" spc="-5" dirty="0">
                <a:latin typeface="Century Gothic" panose="020B0502020202020204" pitchFamily="34" charset="0"/>
                <a:cs typeface="Arial"/>
              </a:rPr>
              <a:t>105 </a:t>
            </a:r>
            <a:r>
              <a:rPr sz="1850" spc="-25" dirty="0">
                <a:latin typeface="Century Gothic" panose="020B0502020202020204" pitchFamily="34" charset="0"/>
                <a:cs typeface="Arial"/>
              </a:rPr>
              <a:t>degree </a:t>
            </a:r>
            <a:r>
              <a:rPr sz="1850" spc="-10" dirty="0">
                <a:latin typeface="Century Gothic" panose="020B0502020202020204" pitchFamily="34" charset="0"/>
                <a:cs typeface="Arial"/>
              </a:rPr>
              <a:t>C </a:t>
            </a:r>
            <a:r>
              <a:rPr sz="1850" spc="-55" dirty="0">
                <a:latin typeface="Century Gothic" panose="020B0502020202020204" pitchFamily="34" charset="0"/>
                <a:cs typeface="Arial"/>
              </a:rPr>
              <a:t>when</a:t>
            </a:r>
            <a:r>
              <a:rPr sz="1850" spc="-200" dirty="0">
                <a:latin typeface="Century Gothic" panose="020B0502020202020204" pitchFamily="34" charset="0"/>
                <a:cs typeface="Arial"/>
              </a:rPr>
              <a:t> </a:t>
            </a:r>
            <a:r>
              <a:rPr sz="1850" spc="-45" dirty="0">
                <a:latin typeface="Century Gothic" panose="020B0502020202020204" pitchFamily="34" charset="0"/>
                <a:cs typeface="Arial"/>
              </a:rPr>
              <a:t>running</a:t>
            </a:r>
            <a:endParaRPr sz="1850">
              <a:latin typeface="Century Gothic" panose="020B0502020202020204" pitchFamily="34" charset="0"/>
              <a:cs typeface="Arial"/>
            </a:endParaRPr>
          </a:p>
        </p:txBody>
      </p:sp>
      <p:sp>
        <p:nvSpPr>
          <p:cNvPr id="7" name="object 6"/>
          <p:cNvSpPr/>
          <p:nvPr/>
        </p:nvSpPr>
        <p:spPr>
          <a:xfrm>
            <a:off x="4667543" y="3323558"/>
            <a:ext cx="76200" cy="614680"/>
          </a:xfrm>
          <a:custGeom>
            <a:avLst/>
            <a:gdLst/>
            <a:ahLst/>
            <a:cxnLst/>
            <a:rect l="l" t="t" r="r" b="b"/>
            <a:pathLst>
              <a:path w="76200" h="614679">
                <a:moveTo>
                  <a:pt x="27940" y="537972"/>
                </a:moveTo>
                <a:lnTo>
                  <a:pt x="0" y="537972"/>
                </a:lnTo>
                <a:lnTo>
                  <a:pt x="38100" y="614172"/>
                </a:lnTo>
                <a:lnTo>
                  <a:pt x="69850" y="550672"/>
                </a:lnTo>
                <a:lnTo>
                  <a:pt x="27940" y="550672"/>
                </a:lnTo>
                <a:lnTo>
                  <a:pt x="27940" y="537972"/>
                </a:lnTo>
                <a:close/>
              </a:path>
              <a:path w="76200" h="614679">
                <a:moveTo>
                  <a:pt x="27940" y="74154"/>
                </a:moveTo>
                <a:lnTo>
                  <a:pt x="27940" y="550672"/>
                </a:lnTo>
                <a:lnTo>
                  <a:pt x="48260" y="550672"/>
                </a:lnTo>
                <a:lnTo>
                  <a:pt x="48260" y="76200"/>
                </a:lnTo>
                <a:lnTo>
                  <a:pt x="38100" y="76200"/>
                </a:lnTo>
                <a:lnTo>
                  <a:pt x="27940" y="74154"/>
                </a:lnTo>
                <a:close/>
              </a:path>
              <a:path w="76200" h="614679">
                <a:moveTo>
                  <a:pt x="76200" y="537972"/>
                </a:moveTo>
                <a:lnTo>
                  <a:pt x="48260" y="537972"/>
                </a:lnTo>
                <a:lnTo>
                  <a:pt x="48260" y="550672"/>
                </a:lnTo>
                <a:lnTo>
                  <a:pt x="69850" y="550672"/>
                </a:lnTo>
                <a:lnTo>
                  <a:pt x="76200" y="537972"/>
                </a:lnTo>
                <a:close/>
              </a:path>
              <a:path w="76200" h="614679">
                <a:moveTo>
                  <a:pt x="48260" y="38100"/>
                </a:moveTo>
                <a:lnTo>
                  <a:pt x="27940" y="38100"/>
                </a:lnTo>
                <a:lnTo>
                  <a:pt x="27940" y="74154"/>
                </a:lnTo>
                <a:lnTo>
                  <a:pt x="38100" y="76200"/>
                </a:lnTo>
                <a:lnTo>
                  <a:pt x="48260" y="74154"/>
                </a:lnTo>
                <a:lnTo>
                  <a:pt x="48260" y="38100"/>
                </a:lnTo>
                <a:close/>
              </a:path>
              <a:path w="76200" h="614679">
                <a:moveTo>
                  <a:pt x="48260" y="74154"/>
                </a:moveTo>
                <a:lnTo>
                  <a:pt x="38100" y="76200"/>
                </a:lnTo>
                <a:lnTo>
                  <a:pt x="48260" y="76200"/>
                </a:lnTo>
                <a:lnTo>
                  <a:pt x="48260" y="74154"/>
                </a:lnTo>
                <a:close/>
              </a:path>
              <a:path w="76200" h="614679">
                <a:moveTo>
                  <a:pt x="38100" y="0"/>
                </a:moveTo>
                <a:lnTo>
                  <a:pt x="23252" y="2988"/>
                </a:lnTo>
                <a:lnTo>
                  <a:pt x="11144" y="11144"/>
                </a:lnTo>
                <a:lnTo>
                  <a:pt x="2988" y="23252"/>
                </a:lnTo>
                <a:lnTo>
                  <a:pt x="0" y="38100"/>
                </a:lnTo>
                <a:lnTo>
                  <a:pt x="2988" y="52947"/>
                </a:lnTo>
                <a:lnTo>
                  <a:pt x="11144" y="65055"/>
                </a:lnTo>
                <a:lnTo>
                  <a:pt x="23252" y="73211"/>
                </a:lnTo>
                <a:lnTo>
                  <a:pt x="27940" y="74154"/>
                </a:lnTo>
                <a:lnTo>
                  <a:pt x="27940" y="38100"/>
                </a:lnTo>
                <a:lnTo>
                  <a:pt x="76200" y="38100"/>
                </a:lnTo>
                <a:lnTo>
                  <a:pt x="73211" y="23252"/>
                </a:lnTo>
                <a:lnTo>
                  <a:pt x="65055" y="11144"/>
                </a:lnTo>
                <a:lnTo>
                  <a:pt x="52947" y="2988"/>
                </a:lnTo>
                <a:lnTo>
                  <a:pt x="38100" y="0"/>
                </a:lnTo>
                <a:close/>
              </a:path>
              <a:path w="76200" h="614679">
                <a:moveTo>
                  <a:pt x="76200" y="38100"/>
                </a:moveTo>
                <a:lnTo>
                  <a:pt x="48260" y="38100"/>
                </a:lnTo>
                <a:lnTo>
                  <a:pt x="48260" y="74154"/>
                </a:lnTo>
                <a:lnTo>
                  <a:pt x="52947" y="73211"/>
                </a:lnTo>
                <a:lnTo>
                  <a:pt x="65055" y="65055"/>
                </a:lnTo>
                <a:lnTo>
                  <a:pt x="73211" y="52947"/>
                </a:lnTo>
                <a:lnTo>
                  <a:pt x="76200" y="38100"/>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8" name="object 7"/>
          <p:cNvSpPr/>
          <p:nvPr/>
        </p:nvSpPr>
        <p:spPr>
          <a:xfrm>
            <a:off x="8700046" y="2819495"/>
            <a:ext cx="76200" cy="1118235"/>
          </a:xfrm>
          <a:custGeom>
            <a:avLst/>
            <a:gdLst/>
            <a:ahLst/>
            <a:cxnLst/>
            <a:rect l="l" t="t" r="r" b="b"/>
            <a:pathLst>
              <a:path w="76200" h="1118235">
                <a:moveTo>
                  <a:pt x="27940" y="1042035"/>
                </a:moveTo>
                <a:lnTo>
                  <a:pt x="0" y="1042035"/>
                </a:lnTo>
                <a:lnTo>
                  <a:pt x="38100" y="1118235"/>
                </a:lnTo>
                <a:lnTo>
                  <a:pt x="69850" y="1054735"/>
                </a:lnTo>
                <a:lnTo>
                  <a:pt x="27940" y="1054735"/>
                </a:lnTo>
                <a:lnTo>
                  <a:pt x="27940" y="1042035"/>
                </a:lnTo>
                <a:close/>
              </a:path>
              <a:path w="76200" h="1118235">
                <a:moveTo>
                  <a:pt x="27940" y="74154"/>
                </a:moveTo>
                <a:lnTo>
                  <a:pt x="27940" y="1054735"/>
                </a:lnTo>
                <a:lnTo>
                  <a:pt x="48259" y="1054735"/>
                </a:lnTo>
                <a:lnTo>
                  <a:pt x="48259" y="76200"/>
                </a:lnTo>
                <a:lnTo>
                  <a:pt x="38100" y="76200"/>
                </a:lnTo>
                <a:lnTo>
                  <a:pt x="27940" y="74154"/>
                </a:lnTo>
                <a:close/>
              </a:path>
              <a:path w="76200" h="1118235">
                <a:moveTo>
                  <a:pt x="76200" y="1042035"/>
                </a:moveTo>
                <a:lnTo>
                  <a:pt x="48259" y="1042035"/>
                </a:lnTo>
                <a:lnTo>
                  <a:pt x="48259" y="1054735"/>
                </a:lnTo>
                <a:lnTo>
                  <a:pt x="69850" y="1054735"/>
                </a:lnTo>
                <a:lnTo>
                  <a:pt x="76200" y="1042035"/>
                </a:lnTo>
                <a:close/>
              </a:path>
              <a:path w="76200" h="1118235">
                <a:moveTo>
                  <a:pt x="48259" y="38100"/>
                </a:moveTo>
                <a:lnTo>
                  <a:pt x="27940" y="38100"/>
                </a:lnTo>
                <a:lnTo>
                  <a:pt x="27940" y="74154"/>
                </a:lnTo>
                <a:lnTo>
                  <a:pt x="38100" y="76200"/>
                </a:lnTo>
                <a:lnTo>
                  <a:pt x="48223" y="74154"/>
                </a:lnTo>
                <a:lnTo>
                  <a:pt x="48259" y="38100"/>
                </a:lnTo>
                <a:close/>
              </a:path>
              <a:path w="76200" h="1118235">
                <a:moveTo>
                  <a:pt x="48259" y="74147"/>
                </a:moveTo>
                <a:lnTo>
                  <a:pt x="38100" y="76200"/>
                </a:lnTo>
                <a:lnTo>
                  <a:pt x="48259" y="76200"/>
                </a:lnTo>
                <a:lnTo>
                  <a:pt x="48259" y="74147"/>
                </a:lnTo>
                <a:close/>
              </a:path>
              <a:path w="76200" h="1118235">
                <a:moveTo>
                  <a:pt x="38100" y="0"/>
                </a:moveTo>
                <a:lnTo>
                  <a:pt x="23252" y="2988"/>
                </a:lnTo>
                <a:lnTo>
                  <a:pt x="11144" y="11144"/>
                </a:lnTo>
                <a:lnTo>
                  <a:pt x="2988" y="23252"/>
                </a:lnTo>
                <a:lnTo>
                  <a:pt x="0" y="38100"/>
                </a:lnTo>
                <a:lnTo>
                  <a:pt x="2988" y="52947"/>
                </a:lnTo>
                <a:lnTo>
                  <a:pt x="11144" y="65055"/>
                </a:lnTo>
                <a:lnTo>
                  <a:pt x="23252" y="73211"/>
                </a:lnTo>
                <a:lnTo>
                  <a:pt x="27940" y="74154"/>
                </a:lnTo>
                <a:lnTo>
                  <a:pt x="27940" y="38100"/>
                </a:lnTo>
                <a:lnTo>
                  <a:pt x="76200" y="38100"/>
                </a:lnTo>
                <a:lnTo>
                  <a:pt x="73193" y="23252"/>
                </a:lnTo>
                <a:lnTo>
                  <a:pt x="65008" y="11144"/>
                </a:lnTo>
                <a:lnTo>
                  <a:pt x="52893" y="2988"/>
                </a:lnTo>
                <a:lnTo>
                  <a:pt x="38100" y="0"/>
                </a:lnTo>
                <a:close/>
              </a:path>
              <a:path w="76200" h="1118235">
                <a:moveTo>
                  <a:pt x="76200" y="38100"/>
                </a:moveTo>
                <a:lnTo>
                  <a:pt x="48259" y="38100"/>
                </a:lnTo>
                <a:lnTo>
                  <a:pt x="48259" y="74147"/>
                </a:lnTo>
                <a:lnTo>
                  <a:pt x="52893" y="73211"/>
                </a:lnTo>
                <a:lnTo>
                  <a:pt x="65008" y="65055"/>
                </a:lnTo>
                <a:lnTo>
                  <a:pt x="73193" y="52947"/>
                </a:lnTo>
                <a:lnTo>
                  <a:pt x="76200" y="38100"/>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9" name="object 8"/>
          <p:cNvSpPr txBox="1"/>
          <p:nvPr/>
        </p:nvSpPr>
        <p:spPr>
          <a:xfrm>
            <a:off x="78739" y="933132"/>
            <a:ext cx="11861215" cy="628377"/>
          </a:xfrm>
          <a:prstGeom prst="rect">
            <a:avLst/>
          </a:prstGeom>
        </p:spPr>
        <p:txBody>
          <a:bodyPr vert="horz" wrap="square" lIns="0" tIns="12700" rIns="0" bIns="0" rtlCol="0">
            <a:spAutoFit/>
          </a:bodyPr>
          <a:lstStyle/>
          <a:p>
            <a:pPr marL="358775" marR="5080" indent="-346075">
              <a:lnSpc>
                <a:spcPct val="100000"/>
              </a:lnSpc>
              <a:spcBef>
                <a:spcPts val="100"/>
              </a:spcBef>
              <a:buFont typeface="Arial"/>
              <a:buChar char="•"/>
              <a:tabLst>
                <a:tab pos="358140" algn="l"/>
                <a:tab pos="358775" algn="l"/>
              </a:tabLst>
            </a:pPr>
            <a:r>
              <a:rPr sz="2000" b="1" dirty="0">
                <a:latin typeface="Century Gothic" panose="020B0502020202020204" pitchFamily="34" charset="0"/>
                <a:cs typeface="Arial"/>
              </a:rPr>
              <a:t>Visual </a:t>
            </a:r>
            <a:r>
              <a:rPr sz="2000" b="1" spc="-10" dirty="0">
                <a:latin typeface="Century Gothic" panose="020B0502020202020204" pitchFamily="34" charset="0"/>
                <a:cs typeface="Arial"/>
              </a:rPr>
              <a:t>differences </a:t>
            </a:r>
            <a:r>
              <a:rPr sz="2000" b="1" dirty="0">
                <a:latin typeface="Century Gothic" panose="020B0502020202020204" pitchFamily="34" charset="0"/>
                <a:cs typeface="Arial"/>
              </a:rPr>
              <a:t>in </a:t>
            </a:r>
            <a:r>
              <a:rPr sz="2000" b="1" spc="-10" dirty="0">
                <a:latin typeface="Century Gothic" panose="020B0502020202020204" pitchFamily="34" charset="0"/>
                <a:cs typeface="Arial"/>
              </a:rPr>
              <a:t>gloss </a:t>
            </a:r>
            <a:r>
              <a:rPr sz="2000" b="1" dirty="0">
                <a:latin typeface="Century Gothic" panose="020B0502020202020204" pitchFamily="34" charset="0"/>
                <a:cs typeface="Arial"/>
              </a:rPr>
              <a:t>can </a:t>
            </a:r>
            <a:r>
              <a:rPr sz="2000" b="1" spc="-10" dirty="0">
                <a:latin typeface="Century Gothic" panose="020B0502020202020204" pitchFamily="34" charset="0"/>
                <a:cs typeface="Arial"/>
              </a:rPr>
              <a:t>be </a:t>
            </a:r>
            <a:r>
              <a:rPr sz="2000" b="1" spc="-20" dirty="0">
                <a:latin typeface="Century Gothic" panose="020B0502020202020204" pitchFamily="34" charset="0"/>
                <a:cs typeface="Arial"/>
              </a:rPr>
              <a:t>found </a:t>
            </a:r>
            <a:r>
              <a:rPr sz="2000" b="1" spc="-15" dirty="0">
                <a:latin typeface="Century Gothic" panose="020B0502020202020204" pitchFamily="34" charset="0"/>
                <a:cs typeface="Arial"/>
              </a:rPr>
              <a:t>between </a:t>
            </a:r>
            <a:r>
              <a:rPr sz="2000" b="1" spc="-20" dirty="0">
                <a:latin typeface="Century Gothic" panose="020B0502020202020204" pitchFamily="34" charset="0"/>
                <a:cs typeface="Arial"/>
              </a:rPr>
              <a:t>the </a:t>
            </a:r>
            <a:r>
              <a:rPr sz="2000" b="1" dirty="0">
                <a:latin typeface="Century Gothic" panose="020B0502020202020204" pitchFamily="34" charset="0"/>
                <a:cs typeface="Arial"/>
              </a:rPr>
              <a:t>2 areas </a:t>
            </a:r>
            <a:r>
              <a:rPr sz="2000" b="1" spc="-15" dirty="0">
                <a:latin typeface="Century Gothic" panose="020B0502020202020204" pitchFamily="34" charset="0"/>
                <a:cs typeface="Arial"/>
              </a:rPr>
              <a:t>of tooling  </a:t>
            </a:r>
            <a:r>
              <a:rPr sz="2000" b="1" spc="-10" dirty="0">
                <a:latin typeface="Century Gothic" panose="020B0502020202020204" pitchFamily="34" charset="0"/>
                <a:cs typeface="Arial"/>
              </a:rPr>
              <a:t>textured </a:t>
            </a:r>
            <a:r>
              <a:rPr sz="2000" b="1" spc="-5" dirty="0">
                <a:latin typeface="Century Gothic" panose="020B0502020202020204" pitchFamily="34" charset="0"/>
                <a:cs typeface="Arial"/>
              </a:rPr>
              <a:t>surface. </a:t>
            </a:r>
            <a:r>
              <a:rPr sz="2000" b="1" spc="-60" dirty="0">
                <a:latin typeface="Century Gothic" panose="020B0502020202020204" pitchFamily="34" charset="0"/>
                <a:cs typeface="Arial"/>
              </a:rPr>
              <a:t>Tool </a:t>
            </a:r>
            <a:r>
              <a:rPr sz="2000" b="1" spc="-5" dirty="0">
                <a:latin typeface="Century Gothic" panose="020B0502020202020204" pitchFamily="34" charset="0"/>
                <a:cs typeface="Arial"/>
              </a:rPr>
              <a:t>surface </a:t>
            </a:r>
            <a:r>
              <a:rPr sz="2000" b="1" spc="-10" dirty="0">
                <a:latin typeface="Century Gothic" panose="020B0502020202020204" pitchFamily="34" charset="0"/>
                <a:cs typeface="Arial"/>
              </a:rPr>
              <a:t>to </a:t>
            </a:r>
            <a:r>
              <a:rPr sz="2000" b="1" spc="-5" dirty="0">
                <a:latin typeface="Century Gothic" panose="020B0502020202020204" pitchFamily="34" charset="0"/>
                <a:cs typeface="Arial"/>
              </a:rPr>
              <a:t>part </a:t>
            </a:r>
            <a:r>
              <a:rPr sz="2000" b="1" spc="-10" dirty="0">
                <a:latin typeface="Century Gothic" panose="020B0502020202020204" pitchFamily="34" charset="0"/>
                <a:cs typeface="Arial"/>
              </a:rPr>
              <a:t>inner </a:t>
            </a:r>
            <a:r>
              <a:rPr sz="2000" b="1" spc="-5" dirty="0">
                <a:latin typeface="Century Gothic" panose="020B0502020202020204" pitchFamily="34" charset="0"/>
                <a:cs typeface="Arial"/>
              </a:rPr>
              <a:t>surface </a:t>
            </a:r>
            <a:r>
              <a:rPr sz="2000" b="1" spc="-10" dirty="0">
                <a:latin typeface="Century Gothic" panose="020B0502020202020204" pitchFamily="34" charset="0"/>
                <a:cs typeface="Arial"/>
              </a:rPr>
              <a:t>of </a:t>
            </a:r>
            <a:r>
              <a:rPr sz="2000" b="1" spc="0" dirty="0">
                <a:latin typeface="Century Gothic" panose="020B0502020202020204" pitchFamily="34" charset="0"/>
                <a:cs typeface="Arial"/>
              </a:rPr>
              <a:t>concave </a:t>
            </a:r>
            <a:r>
              <a:rPr sz="2000" b="1" spc="-10" dirty="0">
                <a:latin typeface="Century Gothic" panose="020B0502020202020204" pitchFamily="34" charset="0"/>
                <a:cs typeface="Arial"/>
              </a:rPr>
              <a:t>looks  </a:t>
            </a:r>
            <a:r>
              <a:rPr sz="2000" b="1" spc="-30" dirty="0">
                <a:latin typeface="Century Gothic" panose="020B0502020202020204" pitchFamily="34" charset="0"/>
                <a:cs typeface="Arial"/>
              </a:rPr>
              <a:t>more</a:t>
            </a:r>
            <a:r>
              <a:rPr sz="2000" b="1" spc="80" dirty="0">
                <a:latin typeface="Century Gothic" panose="020B0502020202020204" pitchFamily="34" charset="0"/>
                <a:cs typeface="Arial"/>
              </a:rPr>
              <a:t> </a:t>
            </a:r>
            <a:r>
              <a:rPr sz="2000" b="1" spc="-35" dirty="0">
                <a:latin typeface="Century Gothic" panose="020B0502020202020204" pitchFamily="34" charset="0"/>
                <a:cs typeface="Arial"/>
              </a:rPr>
              <a:t>matt</a:t>
            </a:r>
            <a:endParaRPr sz="2000" dirty="0">
              <a:latin typeface="Century Gothic" panose="020B0502020202020204" pitchFamily="34" charset="0"/>
              <a:cs typeface="Arial"/>
            </a:endParaRPr>
          </a:p>
        </p:txBody>
      </p:sp>
      <p:sp>
        <p:nvSpPr>
          <p:cNvPr id="10"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30</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Analysis: Gloss issue on textured surface</a:t>
            </a:r>
            <a:endParaRPr lang="en-GB" altLang="de-DE" dirty="0"/>
          </a:p>
        </p:txBody>
      </p:sp>
      <p:sp>
        <p:nvSpPr>
          <p:cNvPr id="4" name="object 2"/>
          <p:cNvSpPr/>
          <p:nvPr/>
        </p:nvSpPr>
        <p:spPr>
          <a:xfrm>
            <a:off x="347535" y="1988781"/>
            <a:ext cx="7680833" cy="4320540"/>
          </a:xfrm>
          <a:prstGeom prst="rect">
            <a:avLst/>
          </a:prstGeom>
          <a:blipFill>
            <a:blip r:embed="rId3" cstate="print"/>
            <a:stretch>
              <a:fillRect/>
            </a:stretch>
          </a:blipFill>
        </p:spPr>
        <p:txBody>
          <a:bodyPr wrap="square" lIns="0" tIns="0" rIns="0" bIns="0" rtlCol="0"/>
          <a:lstStyle/>
          <a:p>
            <a:endParaRPr>
              <a:latin typeface="Century Gothic" panose="020B0502020202020204" pitchFamily="34" charset="0"/>
            </a:endParaRPr>
          </a:p>
        </p:txBody>
      </p:sp>
      <p:sp>
        <p:nvSpPr>
          <p:cNvPr id="5" name="object 4"/>
          <p:cNvSpPr/>
          <p:nvPr/>
        </p:nvSpPr>
        <p:spPr>
          <a:xfrm>
            <a:off x="1499616" y="4221060"/>
            <a:ext cx="5432933" cy="1872233"/>
          </a:xfrm>
          <a:prstGeom prst="rect">
            <a:avLst/>
          </a:prstGeom>
          <a:blipFill>
            <a:blip r:embed="rId4" cstate="print"/>
            <a:stretch>
              <a:fillRect/>
            </a:stretch>
          </a:blipFill>
        </p:spPr>
        <p:txBody>
          <a:bodyPr wrap="square" lIns="0" tIns="0" rIns="0" bIns="0" rtlCol="0"/>
          <a:lstStyle/>
          <a:p>
            <a:endParaRPr>
              <a:latin typeface="Century Gothic" panose="020B0502020202020204" pitchFamily="34" charset="0"/>
            </a:endParaRPr>
          </a:p>
        </p:txBody>
      </p:sp>
      <p:sp>
        <p:nvSpPr>
          <p:cNvPr id="6" name="object 5"/>
          <p:cNvSpPr/>
          <p:nvPr/>
        </p:nvSpPr>
        <p:spPr>
          <a:xfrm>
            <a:off x="1494536" y="4215981"/>
            <a:ext cx="5443220" cy="1882775"/>
          </a:xfrm>
          <a:custGeom>
            <a:avLst/>
            <a:gdLst/>
            <a:ahLst/>
            <a:cxnLst/>
            <a:rect l="l" t="t" r="r" b="b"/>
            <a:pathLst>
              <a:path w="5443220" h="1882775">
                <a:moveTo>
                  <a:pt x="0" y="1882394"/>
                </a:moveTo>
                <a:lnTo>
                  <a:pt x="5443093" y="1882394"/>
                </a:lnTo>
                <a:lnTo>
                  <a:pt x="5443093" y="0"/>
                </a:lnTo>
                <a:lnTo>
                  <a:pt x="0" y="0"/>
                </a:lnTo>
                <a:lnTo>
                  <a:pt x="0" y="1882394"/>
                </a:lnTo>
                <a:close/>
              </a:path>
            </a:pathLst>
          </a:custGeom>
          <a:ln w="10170">
            <a:solidFill>
              <a:srgbClr val="FF0000"/>
            </a:solidFill>
          </a:ln>
        </p:spPr>
        <p:txBody>
          <a:bodyPr wrap="square" lIns="0" tIns="0" rIns="0" bIns="0" rtlCol="0"/>
          <a:lstStyle/>
          <a:p>
            <a:endParaRPr>
              <a:latin typeface="Century Gothic" panose="020B0502020202020204" pitchFamily="34" charset="0"/>
            </a:endParaRPr>
          </a:p>
        </p:txBody>
      </p:sp>
      <p:sp>
        <p:nvSpPr>
          <p:cNvPr id="7" name="object 6"/>
          <p:cNvSpPr/>
          <p:nvPr/>
        </p:nvSpPr>
        <p:spPr>
          <a:xfrm>
            <a:off x="3083814" y="2852927"/>
            <a:ext cx="792480" cy="432434"/>
          </a:xfrm>
          <a:custGeom>
            <a:avLst/>
            <a:gdLst/>
            <a:ahLst/>
            <a:cxnLst/>
            <a:rect l="l" t="t" r="r" b="b"/>
            <a:pathLst>
              <a:path w="792479" h="432435">
                <a:moveTo>
                  <a:pt x="0" y="216026"/>
                </a:moveTo>
                <a:lnTo>
                  <a:pt x="16766" y="153655"/>
                </a:lnTo>
                <a:lnTo>
                  <a:pt x="63802" y="98422"/>
                </a:lnTo>
                <a:lnTo>
                  <a:pt x="97141" y="74319"/>
                </a:lnTo>
                <a:lnTo>
                  <a:pt x="136211" y="53006"/>
                </a:lnTo>
                <a:lnTo>
                  <a:pt x="180401" y="34817"/>
                </a:lnTo>
                <a:lnTo>
                  <a:pt x="229098" y="20087"/>
                </a:lnTo>
                <a:lnTo>
                  <a:pt x="281690" y="9150"/>
                </a:lnTo>
                <a:lnTo>
                  <a:pt x="337566" y="2343"/>
                </a:lnTo>
                <a:lnTo>
                  <a:pt x="396113" y="0"/>
                </a:lnTo>
                <a:lnTo>
                  <a:pt x="454628" y="2343"/>
                </a:lnTo>
                <a:lnTo>
                  <a:pt x="510477" y="9150"/>
                </a:lnTo>
                <a:lnTo>
                  <a:pt x="563049" y="20087"/>
                </a:lnTo>
                <a:lnTo>
                  <a:pt x="611730" y="34817"/>
                </a:lnTo>
                <a:lnTo>
                  <a:pt x="655907" y="53006"/>
                </a:lnTo>
                <a:lnTo>
                  <a:pt x="694969" y="74319"/>
                </a:lnTo>
                <a:lnTo>
                  <a:pt x="728302" y="98422"/>
                </a:lnTo>
                <a:lnTo>
                  <a:pt x="775333" y="153655"/>
                </a:lnTo>
                <a:lnTo>
                  <a:pt x="792099" y="216026"/>
                </a:lnTo>
                <a:lnTo>
                  <a:pt x="787805" y="247937"/>
                </a:lnTo>
                <a:lnTo>
                  <a:pt x="755294" y="307074"/>
                </a:lnTo>
                <a:lnTo>
                  <a:pt x="694969" y="357734"/>
                </a:lnTo>
                <a:lnTo>
                  <a:pt x="655907" y="379047"/>
                </a:lnTo>
                <a:lnTo>
                  <a:pt x="611730" y="397236"/>
                </a:lnTo>
                <a:lnTo>
                  <a:pt x="563049" y="411966"/>
                </a:lnTo>
                <a:lnTo>
                  <a:pt x="510477" y="422903"/>
                </a:lnTo>
                <a:lnTo>
                  <a:pt x="454628" y="429710"/>
                </a:lnTo>
                <a:lnTo>
                  <a:pt x="396113" y="432054"/>
                </a:lnTo>
                <a:lnTo>
                  <a:pt x="337566" y="429710"/>
                </a:lnTo>
                <a:lnTo>
                  <a:pt x="281690" y="422903"/>
                </a:lnTo>
                <a:lnTo>
                  <a:pt x="229098" y="411966"/>
                </a:lnTo>
                <a:lnTo>
                  <a:pt x="180401" y="397236"/>
                </a:lnTo>
                <a:lnTo>
                  <a:pt x="136211" y="379047"/>
                </a:lnTo>
                <a:lnTo>
                  <a:pt x="97141" y="357734"/>
                </a:lnTo>
                <a:lnTo>
                  <a:pt x="63802" y="333631"/>
                </a:lnTo>
                <a:lnTo>
                  <a:pt x="16766" y="278398"/>
                </a:lnTo>
                <a:lnTo>
                  <a:pt x="0" y="216026"/>
                </a:lnTo>
                <a:close/>
              </a:path>
            </a:pathLst>
          </a:custGeom>
          <a:ln w="10170">
            <a:solidFill>
              <a:srgbClr val="FF0000"/>
            </a:solidFill>
          </a:ln>
        </p:spPr>
        <p:txBody>
          <a:bodyPr wrap="square" lIns="0" tIns="0" rIns="0" bIns="0" rtlCol="0"/>
          <a:lstStyle/>
          <a:p>
            <a:endParaRPr>
              <a:latin typeface="Century Gothic" panose="020B0502020202020204" pitchFamily="34" charset="0"/>
            </a:endParaRPr>
          </a:p>
        </p:txBody>
      </p:sp>
      <p:sp>
        <p:nvSpPr>
          <p:cNvPr id="8" name="object 7"/>
          <p:cNvSpPr/>
          <p:nvPr/>
        </p:nvSpPr>
        <p:spPr>
          <a:xfrm>
            <a:off x="3652392" y="3278123"/>
            <a:ext cx="1376045" cy="1519555"/>
          </a:xfrm>
          <a:custGeom>
            <a:avLst/>
            <a:gdLst/>
            <a:ahLst/>
            <a:cxnLst/>
            <a:rect l="l" t="t" r="r" b="b"/>
            <a:pathLst>
              <a:path w="1376045" h="1519554">
                <a:moveTo>
                  <a:pt x="1275842" y="1466088"/>
                </a:moveTo>
                <a:lnTo>
                  <a:pt x="1270127" y="1469008"/>
                </a:lnTo>
                <a:lnTo>
                  <a:pt x="1268349" y="1474343"/>
                </a:lnTo>
                <a:lnTo>
                  <a:pt x="1266698" y="1479677"/>
                </a:lnTo>
                <a:lnTo>
                  <a:pt x="1269619" y="1485392"/>
                </a:lnTo>
                <a:lnTo>
                  <a:pt x="1274953" y="1487170"/>
                </a:lnTo>
                <a:lnTo>
                  <a:pt x="1375664" y="1519046"/>
                </a:lnTo>
                <a:lnTo>
                  <a:pt x="1373956" y="1510919"/>
                </a:lnTo>
                <a:lnTo>
                  <a:pt x="1354582" y="1510919"/>
                </a:lnTo>
                <a:lnTo>
                  <a:pt x="1329337" y="1483016"/>
                </a:lnTo>
                <a:lnTo>
                  <a:pt x="1275842" y="1466088"/>
                </a:lnTo>
                <a:close/>
              </a:path>
              <a:path w="1376045" h="1519554">
                <a:moveTo>
                  <a:pt x="1329337" y="1483016"/>
                </a:moveTo>
                <a:lnTo>
                  <a:pt x="1354582" y="1510919"/>
                </a:lnTo>
                <a:lnTo>
                  <a:pt x="1359807" y="1506220"/>
                </a:lnTo>
                <a:lnTo>
                  <a:pt x="1352169" y="1506220"/>
                </a:lnTo>
                <a:lnTo>
                  <a:pt x="1348573" y="1489118"/>
                </a:lnTo>
                <a:lnTo>
                  <a:pt x="1329337" y="1483016"/>
                </a:lnTo>
                <a:close/>
              </a:path>
              <a:path w="1376045" h="1519554">
                <a:moveTo>
                  <a:pt x="1347343" y="1406652"/>
                </a:moveTo>
                <a:lnTo>
                  <a:pt x="1336421" y="1408938"/>
                </a:lnTo>
                <a:lnTo>
                  <a:pt x="1332865" y="1414399"/>
                </a:lnTo>
                <a:lnTo>
                  <a:pt x="1344428" y="1469404"/>
                </a:lnTo>
                <a:lnTo>
                  <a:pt x="1369695" y="1497330"/>
                </a:lnTo>
                <a:lnTo>
                  <a:pt x="1354582" y="1510919"/>
                </a:lnTo>
                <a:lnTo>
                  <a:pt x="1373956" y="1510919"/>
                </a:lnTo>
                <a:lnTo>
                  <a:pt x="1352804" y="1410208"/>
                </a:lnTo>
                <a:lnTo>
                  <a:pt x="1347343" y="1406652"/>
                </a:lnTo>
                <a:close/>
              </a:path>
              <a:path w="1376045" h="1519554">
                <a:moveTo>
                  <a:pt x="1348573" y="1489118"/>
                </a:moveTo>
                <a:lnTo>
                  <a:pt x="1352169" y="1506220"/>
                </a:lnTo>
                <a:lnTo>
                  <a:pt x="1365250" y="1494408"/>
                </a:lnTo>
                <a:lnTo>
                  <a:pt x="1348573" y="1489118"/>
                </a:lnTo>
                <a:close/>
              </a:path>
              <a:path w="1376045" h="1519554">
                <a:moveTo>
                  <a:pt x="1344428" y="1469404"/>
                </a:moveTo>
                <a:lnTo>
                  <a:pt x="1348573" y="1489118"/>
                </a:lnTo>
                <a:lnTo>
                  <a:pt x="1365250" y="1494408"/>
                </a:lnTo>
                <a:lnTo>
                  <a:pt x="1352169" y="1506220"/>
                </a:lnTo>
                <a:lnTo>
                  <a:pt x="1359807" y="1506220"/>
                </a:lnTo>
                <a:lnTo>
                  <a:pt x="1369695" y="1497330"/>
                </a:lnTo>
                <a:lnTo>
                  <a:pt x="1344428" y="1469404"/>
                </a:lnTo>
                <a:close/>
              </a:path>
              <a:path w="1376045" h="1519554">
                <a:moveTo>
                  <a:pt x="14986" y="0"/>
                </a:moveTo>
                <a:lnTo>
                  <a:pt x="0" y="13715"/>
                </a:lnTo>
                <a:lnTo>
                  <a:pt x="1329337" y="1483016"/>
                </a:lnTo>
                <a:lnTo>
                  <a:pt x="1348573" y="1489118"/>
                </a:lnTo>
                <a:lnTo>
                  <a:pt x="1344428" y="1469404"/>
                </a:lnTo>
                <a:lnTo>
                  <a:pt x="14986" y="0"/>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9" name="object 8"/>
          <p:cNvSpPr/>
          <p:nvPr/>
        </p:nvSpPr>
        <p:spPr>
          <a:xfrm>
            <a:off x="4740021" y="2924936"/>
            <a:ext cx="792480" cy="432434"/>
          </a:xfrm>
          <a:custGeom>
            <a:avLst/>
            <a:gdLst/>
            <a:ahLst/>
            <a:cxnLst/>
            <a:rect l="l" t="t" r="r" b="b"/>
            <a:pathLst>
              <a:path w="792479" h="432435">
                <a:moveTo>
                  <a:pt x="0" y="216026"/>
                </a:moveTo>
                <a:lnTo>
                  <a:pt x="16765" y="153655"/>
                </a:lnTo>
                <a:lnTo>
                  <a:pt x="63796" y="98422"/>
                </a:lnTo>
                <a:lnTo>
                  <a:pt x="97129" y="74319"/>
                </a:lnTo>
                <a:lnTo>
                  <a:pt x="136191" y="53006"/>
                </a:lnTo>
                <a:lnTo>
                  <a:pt x="180368" y="34817"/>
                </a:lnTo>
                <a:lnTo>
                  <a:pt x="229049" y="20087"/>
                </a:lnTo>
                <a:lnTo>
                  <a:pt x="281621" y="9150"/>
                </a:lnTo>
                <a:lnTo>
                  <a:pt x="337470" y="2343"/>
                </a:lnTo>
                <a:lnTo>
                  <a:pt x="395986" y="0"/>
                </a:lnTo>
                <a:lnTo>
                  <a:pt x="454532" y="2343"/>
                </a:lnTo>
                <a:lnTo>
                  <a:pt x="510408" y="9150"/>
                </a:lnTo>
                <a:lnTo>
                  <a:pt x="563000" y="20087"/>
                </a:lnTo>
                <a:lnTo>
                  <a:pt x="611697" y="34817"/>
                </a:lnTo>
                <a:lnTo>
                  <a:pt x="655887" y="53006"/>
                </a:lnTo>
                <a:lnTo>
                  <a:pt x="694957" y="74319"/>
                </a:lnTo>
                <a:lnTo>
                  <a:pt x="728296" y="98422"/>
                </a:lnTo>
                <a:lnTo>
                  <a:pt x="775332" y="153655"/>
                </a:lnTo>
                <a:lnTo>
                  <a:pt x="792099" y="216026"/>
                </a:lnTo>
                <a:lnTo>
                  <a:pt x="787805" y="247937"/>
                </a:lnTo>
                <a:lnTo>
                  <a:pt x="755291" y="307074"/>
                </a:lnTo>
                <a:lnTo>
                  <a:pt x="694957" y="357734"/>
                </a:lnTo>
                <a:lnTo>
                  <a:pt x="655887" y="379047"/>
                </a:lnTo>
                <a:lnTo>
                  <a:pt x="611697" y="397236"/>
                </a:lnTo>
                <a:lnTo>
                  <a:pt x="563000" y="411966"/>
                </a:lnTo>
                <a:lnTo>
                  <a:pt x="510408" y="422903"/>
                </a:lnTo>
                <a:lnTo>
                  <a:pt x="454532" y="429710"/>
                </a:lnTo>
                <a:lnTo>
                  <a:pt x="395986" y="432053"/>
                </a:lnTo>
                <a:lnTo>
                  <a:pt x="337470" y="429710"/>
                </a:lnTo>
                <a:lnTo>
                  <a:pt x="281621" y="422903"/>
                </a:lnTo>
                <a:lnTo>
                  <a:pt x="229049" y="411966"/>
                </a:lnTo>
                <a:lnTo>
                  <a:pt x="180368" y="397236"/>
                </a:lnTo>
                <a:lnTo>
                  <a:pt x="136191" y="379047"/>
                </a:lnTo>
                <a:lnTo>
                  <a:pt x="97129" y="357734"/>
                </a:lnTo>
                <a:lnTo>
                  <a:pt x="63796" y="333631"/>
                </a:lnTo>
                <a:lnTo>
                  <a:pt x="16765" y="278398"/>
                </a:lnTo>
                <a:lnTo>
                  <a:pt x="0" y="216026"/>
                </a:lnTo>
                <a:close/>
              </a:path>
            </a:pathLst>
          </a:custGeom>
          <a:ln w="10170">
            <a:solidFill>
              <a:srgbClr val="FF0000"/>
            </a:solidFill>
          </a:ln>
        </p:spPr>
        <p:txBody>
          <a:bodyPr wrap="square" lIns="0" tIns="0" rIns="0" bIns="0" rtlCol="0"/>
          <a:lstStyle/>
          <a:p>
            <a:endParaRPr>
              <a:latin typeface="Century Gothic" panose="020B0502020202020204" pitchFamily="34" charset="0"/>
            </a:endParaRPr>
          </a:p>
        </p:txBody>
      </p:sp>
      <p:sp>
        <p:nvSpPr>
          <p:cNvPr id="10" name="object 9"/>
          <p:cNvSpPr/>
          <p:nvPr/>
        </p:nvSpPr>
        <p:spPr>
          <a:xfrm>
            <a:off x="3587877" y="3277996"/>
            <a:ext cx="1231900" cy="1303655"/>
          </a:xfrm>
          <a:custGeom>
            <a:avLst/>
            <a:gdLst/>
            <a:ahLst/>
            <a:cxnLst/>
            <a:rect l="l" t="t" r="r" b="b"/>
            <a:pathLst>
              <a:path w="1231900" h="1303654">
                <a:moveTo>
                  <a:pt x="30734" y="1191386"/>
                </a:moveTo>
                <a:lnTo>
                  <a:pt x="25273" y="1194815"/>
                </a:lnTo>
                <a:lnTo>
                  <a:pt x="23875" y="1200277"/>
                </a:lnTo>
                <a:lnTo>
                  <a:pt x="0" y="1303146"/>
                </a:lnTo>
                <a:lnTo>
                  <a:pt x="25986" y="1295527"/>
                </a:lnTo>
                <a:lnTo>
                  <a:pt x="21209" y="1295527"/>
                </a:lnTo>
                <a:lnTo>
                  <a:pt x="6476" y="1281557"/>
                </a:lnTo>
                <a:lnTo>
                  <a:pt x="32222" y="1254296"/>
                </a:lnTo>
                <a:lnTo>
                  <a:pt x="44958" y="1199388"/>
                </a:lnTo>
                <a:lnTo>
                  <a:pt x="41656" y="1193927"/>
                </a:lnTo>
                <a:lnTo>
                  <a:pt x="30734" y="1191386"/>
                </a:lnTo>
                <a:close/>
              </a:path>
              <a:path w="1231900" h="1303654">
                <a:moveTo>
                  <a:pt x="32222" y="1254296"/>
                </a:moveTo>
                <a:lnTo>
                  <a:pt x="6476" y="1281557"/>
                </a:lnTo>
                <a:lnTo>
                  <a:pt x="21209" y="1295527"/>
                </a:lnTo>
                <a:lnTo>
                  <a:pt x="25646" y="1290827"/>
                </a:lnTo>
                <a:lnTo>
                  <a:pt x="23749" y="1290827"/>
                </a:lnTo>
                <a:lnTo>
                  <a:pt x="10922" y="1278763"/>
                </a:lnTo>
                <a:lnTo>
                  <a:pt x="27690" y="1273835"/>
                </a:lnTo>
                <a:lnTo>
                  <a:pt x="32222" y="1254296"/>
                </a:lnTo>
                <a:close/>
              </a:path>
              <a:path w="1231900" h="1303654">
                <a:moveTo>
                  <a:pt x="100964" y="1252346"/>
                </a:moveTo>
                <a:lnTo>
                  <a:pt x="47073" y="1268139"/>
                </a:lnTo>
                <a:lnTo>
                  <a:pt x="21209" y="1295527"/>
                </a:lnTo>
                <a:lnTo>
                  <a:pt x="25986" y="1295527"/>
                </a:lnTo>
                <a:lnTo>
                  <a:pt x="101346" y="1273428"/>
                </a:lnTo>
                <a:lnTo>
                  <a:pt x="106680" y="1271777"/>
                </a:lnTo>
                <a:lnTo>
                  <a:pt x="109855" y="1266189"/>
                </a:lnTo>
                <a:lnTo>
                  <a:pt x="108203" y="1260728"/>
                </a:lnTo>
                <a:lnTo>
                  <a:pt x="106680" y="1255395"/>
                </a:lnTo>
                <a:lnTo>
                  <a:pt x="100964" y="1252346"/>
                </a:lnTo>
                <a:close/>
              </a:path>
              <a:path w="1231900" h="1303654">
                <a:moveTo>
                  <a:pt x="27690" y="1273835"/>
                </a:moveTo>
                <a:lnTo>
                  <a:pt x="10922" y="1278763"/>
                </a:lnTo>
                <a:lnTo>
                  <a:pt x="23749" y="1290827"/>
                </a:lnTo>
                <a:lnTo>
                  <a:pt x="27690" y="1273835"/>
                </a:lnTo>
                <a:close/>
              </a:path>
              <a:path w="1231900" h="1303654">
                <a:moveTo>
                  <a:pt x="47073" y="1268139"/>
                </a:moveTo>
                <a:lnTo>
                  <a:pt x="27690" y="1273835"/>
                </a:lnTo>
                <a:lnTo>
                  <a:pt x="23749" y="1290827"/>
                </a:lnTo>
                <a:lnTo>
                  <a:pt x="25646" y="1290827"/>
                </a:lnTo>
                <a:lnTo>
                  <a:pt x="47073" y="1268139"/>
                </a:lnTo>
                <a:close/>
              </a:path>
              <a:path w="1231900" h="1303654">
                <a:moveTo>
                  <a:pt x="1216787" y="0"/>
                </a:moveTo>
                <a:lnTo>
                  <a:pt x="32222" y="1254296"/>
                </a:lnTo>
                <a:lnTo>
                  <a:pt x="27690" y="1273835"/>
                </a:lnTo>
                <a:lnTo>
                  <a:pt x="47073" y="1268139"/>
                </a:lnTo>
                <a:lnTo>
                  <a:pt x="1231519" y="13969"/>
                </a:lnTo>
                <a:lnTo>
                  <a:pt x="1216787" y="0"/>
                </a:lnTo>
                <a:close/>
              </a:path>
            </a:pathLst>
          </a:custGeom>
          <a:solidFill>
            <a:srgbClr val="FF0000"/>
          </a:solidFill>
        </p:spPr>
        <p:txBody>
          <a:bodyPr wrap="square" lIns="0" tIns="0" rIns="0" bIns="0" rtlCol="0"/>
          <a:lstStyle/>
          <a:p>
            <a:endParaRPr>
              <a:latin typeface="Century Gothic" panose="020B0502020202020204" pitchFamily="34" charset="0"/>
            </a:endParaRPr>
          </a:p>
        </p:txBody>
      </p:sp>
      <p:sp>
        <p:nvSpPr>
          <p:cNvPr id="11" name="object 10"/>
          <p:cNvSpPr txBox="1"/>
          <p:nvPr/>
        </p:nvSpPr>
        <p:spPr>
          <a:xfrm>
            <a:off x="90169" y="1005141"/>
            <a:ext cx="12101831" cy="636270"/>
          </a:xfrm>
          <a:prstGeom prst="rect">
            <a:avLst/>
          </a:prstGeom>
        </p:spPr>
        <p:txBody>
          <a:bodyPr vert="horz" wrap="square" lIns="0" tIns="12700" rIns="0" bIns="0" rtlCol="0">
            <a:spAutoFit/>
          </a:bodyPr>
          <a:lstStyle/>
          <a:p>
            <a:pPr marL="358140" marR="5080" indent="-345440">
              <a:lnSpc>
                <a:spcPct val="100000"/>
              </a:lnSpc>
              <a:spcBef>
                <a:spcPts val="100"/>
              </a:spcBef>
              <a:buFont typeface="Arial"/>
              <a:buChar char="•"/>
              <a:tabLst>
                <a:tab pos="358140" algn="l"/>
                <a:tab pos="358775" algn="l"/>
              </a:tabLst>
            </a:pPr>
            <a:r>
              <a:rPr sz="2000" b="1" spc="-15" dirty="0">
                <a:latin typeface="Century Gothic" panose="020B0502020202020204" pitchFamily="34" charset="0"/>
                <a:cs typeface="Arial"/>
              </a:rPr>
              <a:t>Gloss </a:t>
            </a:r>
            <a:r>
              <a:rPr sz="2000" b="1" spc="-10" dirty="0">
                <a:latin typeface="Century Gothic" panose="020B0502020202020204" pitchFamily="34" charset="0"/>
                <a:cs typeface="Arial"/>
              </a:rPr>
              <a:t>difference on </a:t>
            </a:r>
            <a:r>
              <a:rPr sz="2000" b="1" spc="-15" dirty="0">
                <a:latin typeface="Century Gothic" panose="020B0502020202020204" pitchFamily="34" charset="0"/>
                <a:cs typeface="Arial"/>
              </a:rPr>
              <a:t>outer </a:t>
            </a:r>
            <a:r>
              <a:rPr sz="2000" b="1" spc="-10" dirty="0">
                <a:latin typeface="Century Gothic" panose="020B0502020202020204" pitchFamily="34" charset="0"/>
                <a:cs typeface="Arial"/>
              </a:rPr>
              <a:t>textured </a:t>
            </a:r>
            <a:r>
              <a:rPr sz="2000" b="1" spc="-5" dirty="0">
                <a:latin typeface="Century Gothic" panose="020B0502020202020204" pitchFamily="34" charset="0"/>
                <a:cs typeface="Arial"/>
              </a:rPr>
              <a:t>surface </a:t>
            </a:r>
            <a:r>
              <a:rPr sz="2000" b="1" spc="-25" dirty="0">
                <a:latin typeface="Century Gothic" panose="020B0502020202020204" pitchFamily="34" charset="0"/>
                <a:cs typeface="Arial"/>
              </a:rPr>
              <a:t>comes </a:t>
            </a:r>
            <a:r>
              <a:rPr sz="2000" b="1" spc="-10" dirty="0">
                <a:latin typeface="Century Gothic" panose="020B0502020202020204" pitchFamily="34" charset="0"/>
                <a:cs typeface="Arial"/>
              </a:rPr>
              <a:t>from </a:t>
            </a:r>
            <a:r>
              <a:rPr sz="2000" b="1" spc="-5" dirty="0">
                <a:latin typeface="Century Gothic" panose="020B0502020202020204" pitchFamily="34" charset="0"/>
                <a:cs typeface="Arial"/>
              </a:rPr>
              <a:t>stress </a:t>
            </a:r>
            <a:r>
              <a:rPr sz="2000" b="1" spc="-20" dirty="0">
                <a:latin typeface="Century Gothic" panose="020B0502020202020204" pitchFamily="34" charset="0"/>
                <a:cs typeface="Arial"/>
              </a:rPr>
              <a:t>mark  </a:t>
            </a:r>
            <a:r>
              <a:rPr sz="2000" b="1" spc="-10" dirty="0">
                <a:latin typeface="Century Gothic" panose="020B0502020202020204" pitchFamily="34" charset="0"/>
                <a:cs typeface="Arial"/>
              </a:rPr>
              <a:t>where there </a:t>
            </a:r>
            <a:r>
              <a:rPr sz="2000" b="1" spc="-5" dirty="0">
                <a:latin typeface="Century Gothic" panose="020B0502020202020204" pitchFamily="34" charset="0"/>
                <a:cs typeface="Arial"/>
              </a:rPr>
              <a:t>were ribs </a:t>
            </a:r>
            <a:r>
              <a:rPr sz="2000" b="1" spc="-15" dirty="0">
                <a:latin typeface="Century Gothic" panose="020B0502020202020204" pitchFamily="34" charset="0"/>
                <a:cs typeface="Arial"/>
              </a:rPr>
              <a:t>or </a:t>
            </a:r>
            <a:r>
              <a:rPr sz="2000" b="1" spc="-10" dirty="0">
                <a:latin typeface="Century Gothic" panose="020B0502020202020204" pitchFamily="34" charset="0"/>
                <a:cs typeface="Arial"/>
              </a:rPr>
              <a:t>ejection lifter </a:t>
            </a:r>
            <a:r>
              <a:rPr sz="2000" b="1" spc="-20" dirty="0">
                <a:latin typeface="Century Gothic" panose="020B0502020202020204" pitchFamily="34" charset="0"/>
                <a:cs typeface="Arial"/>
              </a:rPr>
              <a:t>for </a:t>
            </a:r>
            <a:r>
              <a:rPr sz="2000" b="1" spc="-10" dirty="0">
                <a:latin typeface="Century Gothic" panose="020B0502020202020204" pitchFamily="34" charset="0"/>
                <a:cs typeface="Arial"/>
              </a:rPr>
              <a:t>bosses</a:t>
            </a:r>
            <a:r>
              <a:rPr sz="2000" b="1" spc="175" dirty="0">
                <a:latin typeface="Century Gothic" panose="020B0502020202020204" pitchFamily="34" charset="0"/>
                <a:cs typeface="Arial"/>
              </a:rPr>
              <a:t> </a:t>
            </a:r>
            <a:r>
              <a:rPr sz="2000" b="1" spc="-10" dirty="0">
                <a:latin typeface="Century Gothic" panose="020B0502020202020204" pitchFamily="34" charset="0"/>
                <a:cs typeface="Arial"/>
              </a:rPr>
              <a:t>structure</a:t>
            </a:r>
            <a:endParaRPr sz="2000" dirty="0">
              <a:latin typeface="Century Gothic" panose="020B0502020202020204" pitchFamily="34" charset="0"/>
              <a:cs typeface="Arial"/>
            </a:endParaRPr>
          </a:p>
        </p:txBody>
      </p:sp>
      <p:sp>
        <p:nvSpPr>
          <p:cNvPr id="12"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31</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Suggestion: Gloss Issue on Textured Surface</a:t>
            </a:r>
            <a:endParaRPr lang="en-GB" altLang="de-DE" dirty="0"/>
          </a:p>
        </p:txBody>
      </p:sp>
      <p:sp>
        <p:nvSpPr>
          <p:cNvPr id="4" name="object 3"/>
          <p:cNvSpPr txBox="1"/>
          <p:nvPr/>
        </p:nvSpPr>
        <p:spPr>
          <a:xfrm>
            <a:off x="78739" y="1005141"/>
            <a:ext cx="11430392" cy="3472746"/>
          </a:xfrm>
          <a:prstGeom prst="rect">
            <a:avLst/>
          </a:prstGeom>
        </p:spPr>
        <p:txBody>
          <a:bodyPr vert="horz" wrap="square" lIns="0" tIns="12700" rIns="0" bIns="0" rtlCol="0">
            <a:spAutoFit/>
          </a:bodyPr>
          <a:lstStyle/>
          <a:p>
            <a:pPr marL="469900" marR="332740" indent="-457200">
              <a:lnSpc>
                <a:spcPct val="100000"/>
              </a:lnSpc>
              <a:spcBef>
                <a:spcPts val="100"/>
              </a:spcBef>
              <a:buFont typeface="Wingdings" panose="05000000000000000000" pitchFamily="2" charset="2"/>
              <a:buChar char="Ø"/>
              <a:tabLst>
                <a:tab pos="358140" algn="l"/>
                <a:tab pos="358775" algn="l"/>
              </a:tabLst>
            </a:pPr>
            <a:r>
              <a:rPr sz="2800" spc="-30" dirty="0">
                <a:latin typeface="Century Gothic" panose="020B0502020202020204" pitchFamily="34" charset="0"/>
                <a:cs typeface="Arial"/>
              </a:rPr>
              <a:t>De-gloss </a:t>
            </a:r>
            <a:r>
              <a:rPr sz="2800" spc="5" dirty="0">
                <a:latin typeface="Century Gothic" panose="020B0502020202020204" pitchFamily="34" charset="0"/>
                <a:cs typeface="Arial"/>
              </a:rPr>
              <a:t>to </a:t>
            </a:r>
            <a:r>
              <a:rPr sz="2800" spc="-40" dirty="0">
                <a:latin typeface="Century Gothic" panose="020B0502020202020204" pitchFamily="34" charset="0"/>
                <a:cs typeface="Arial"/>
              </a:rPr>
              <a:t>tooling </a:t>
            </a:r>
            <a:r>
              <a:rPr sz="2800" spc="-25" dirty="0">
                <a:latin typeface="Century Gothic" panose="020B0502020202020204" pitchFamily="34" charset="0"/>
                <a:cs typeface="Arial"/>
              </a:rPr>
              <a:t>surface </a:t>
            </a:r>
            <a:r>
              <a:rPr sz="2800" spc="-40" dirty="0">
                <a:latin typeface="Century Gothic" panose="020B0502020202020204" pitchFamily="34" charset="0"/>
                <a:cs typeface="Arial"/>
              </a:rPr>
              <a:t>relevant </a:t>
            </a:r>
            <a:r>
              <a:rPr sz="2800" spc="-35" dirty="0">
                <a:latin typeface="Century Gothic" panose="020B0502020202020204" pitchFamily="34" charset="0"/>
                <a:cs typeface="Arial"/>
              </a:rPr>
              <a:t>outer side  </a:t>
            </a:r>
            <a:r>
              <a:rPr sz="2800" spc="-25" dirty="0">
                <a:latin typeface="Century Gothic" panose="020B0502020202020204" pitchFamily="34" charset="0"/>
                <a:cs typeface="Arial"/>
              </a:rPr>
              <a:t>surface</a:t>
            </a:r>
            <a:endParaRPr lang="en-US" sz="2800" spc="-25" dirty="0">
              <a:latin typeface="Century Gothic" panose="020B0502020202020204" pitchFamily="34" charset="0"/>
              <a:cs typeface="Arial"/>
            </a:endParaRPr>
          </a:p>
          <a:p>
            <a:pPr marL="469900" marR="332740" indent="-457200">
              <a:lnSpc>
                <a:spcPct val="100000"/>
              </a:lnSpc>
              <a:spcBef>
                <a:spcPts val="100"/>
              </a:spcBef>
              <a:buFont typeface="Wingdings" panose="05000000000000000000" pitchFamily="2" charset="2"/>
              <a:buChar char="Ø"/>
              <a:tabLst>
                <a:tab pos="358140" algn="l"/>
                <a:tab pos="358775" algn="l"/>
              </a:tabLst>
            </a:pPr>
            <a:endParaRPr sz="2800" dirty="0">
              <a:latin typeface="Century Gothic" panose="020B0502020202020204" pitchFamily="34" charset="0"/>
              <a:cs typeface="Arial"/>
            </a:endParaRPr>
          </a:p>
          <a:p>
            <a:pPr marL="469900" marR="5080" indent="-457200">
              <a:lnSpc>
                <a:spcPct val="100000"/>
              </a:lnSpc>
              <a:spcBef>
                <a:spcPts val="10"/>
              </a:spcBef>
              <a:buFont typeface="Wingdings" panose="05000000000000000000" pitchFamily="2" charset="2"/>
              <a:buChar char="Ø"/>
              <a:tabLst>
                <a:tab pos="358140" algn="l"/>
                <a:tab pos="358775" algn="l"/>
              </a:tabLst>
            </a:pPr>
            <a:r>
              <a:rPr sz="2800" spc="-65" dirty="0">
                <a:latin typeface="Century Gothic" panose="020B0502020202020204" pitchFamily="34" charset="0"/>
                <a:cs typeface="Arial"/>
              </a:rPr>
              <a:t>Apply </a:t>
            </a:r>
            <a:r>
              <a:rPr sz="2800" spc="-25" dirty="0">
                <a:latin typeface="Century Gothic" panose="020B0502020202020204" pitchFamily="34" charset="0"/>
                <a:cs typeface="Arial"/>
              </a:rPr>
              <a:t>same </a:t>
            </a:r>
            <a:r>
              <a:rPr sz="2800" spc="-40" dirty="0">
                <a:latin typeface="Century Gothic" panose="020B0502020202020204" pitchFamily="34" charset="0"/>
                <a:cs typeface="Arial"/>
              </a:rPr>
              <a:t>tooling </a:t>
            </a:r>
            <a:r>
              <a:rPr sz="2800" spc="-25" dirty="0">
                <a:latin typeface="Century Gothic" panose="020B0502020202020204" pitchFamily="34" charset="0"/>
                <a:cs typeface="Arial"/>
              </a:rPr>
              <a:t>surface </a:t>
            </a:r>
            <a:r>
              <a:rPr sz="2800" spc="-15" dirty="0">
                <a:latin typeface="Century Gothic" panose="020B0502020202020204" pitchFamily="34" charset="0"/>
                <a:cs typeface="Arial"/>
              </a:rPr>
              <a:t>temperature </a:t>
            </a:r>
            <a:r>
              <a:rPr sz="2800" spc="5" dirty="0">
                <a:latin typeface="Century Gothic" panose="020B0502020202020204" pitchFamily="34" charset="0"/>
                <a:cs typeface="Arial"/>
              </a:rPr>
              <a:t>to  </a:t>
            </a:r>
            <a:r>
              <a:rPr sz="2800" spc="-40" dirty="0">
                <a:latin typeface="Century Gothic" panose="020B0502020202020204" pitchFamily="34" charset="0"/>
                <a:cs typeface="Arial"/>
              </a:rPr>
              <a:t>eliminate </a:t>
            </a:r>
            <a:r>
              <a:rPr sz="2800" spc="-30" dirty="0">
                <a:latin typeface="Century Gothic" panose="020B0502020202020204" pitchFamily="34" charset="0"/>
                <a:cs typeface="Arial"/>
              </a:rPr>
              <a:t>the </a:t>
            </a:r>
            <a:r>
              <a:rPr sz="2800" spc="-35" dirty="0">
                <a:latin typeface="Century Gothic" panose="020B0502020202020204" pitchFamily="34" charset="0"/>
                <a:cs typeface="Arial"/>
              </a:rPr>
              <a:t>gloss </a:t>
            </a:r>
            <a:r>
              <a:rPr sz="2800" spc="-25" dirty="0">
                <a:latin typeface="Century Gothic" panose="020B0502020202020204" pitchFamily="34" charset="0"/>
                <a:cs typeface="Arial"/>
              </a:rPr>
              <a:t>difference </a:t>
            </a:r>
            <a:r>
              <a:rPr sz="2800" dirty="0">
                <a:latin typeface="Century Gothic" panose="020B0502020202020204" pitchFamily="34" charset="0"/>
                <a:cs typeface="Arial"/>
              </a:rPr>
              <a:t>between 2 </a:t>
            </a:r>
            <a:r>
              <a:rPr sz="2800" spc="-20" dirty="0">
                <a:latin typeface="Century Gothic" panose="020B0502020202020204" pitchFamily="34" charset="0"/>
                <a:cs typeface="Arial"/>
              </a:rPr>
              <a:t>areas </a:t>
            </a:r>
            <a:r>
              <a:rPr sz="2800" spc="-30" dirty="0">
                <a:latin typeface="Century Gothic" panose="020B0502020202020204" pitchFamily="34" charset="0"/>
                <a:cs typeface="Arial"/>
              </a:rPr>
              <a:t>if  the </a:t>
            </a:r>
            <a:r>
              <a:rPr sz="2800" spc="-25" dirty="0">
                <a:latin typeface="Century Gothic" panose="020B0502020202020204" pitchFamily="34" charset="0"/>
                <a:cs typeface="Arial"/>
              </a:rPr>
              <a:t>same </a:t>
            </a:r>
            <a:r>
              <a:rPr sz="2800" spc="-40" dirty="0">
                <a:latin typeface="Century Gothic" panose="020B0502020202020204" pitchFamily="34" charset="0"/>
                <a:cs typeface="Arial"/>
              </a:rPr>
              <a:t>tooling </a:t>
            </a:r>
            <a:r>
              <a:rPr sz="2800" spc="-25" dirty="0">
                <a:latin typeface="Century Gothic" panose="020B0502020202020204" pitchFamily="34" charset="0"/>
                <a:cs typeface="Arial"/>
              </a:rPr>
              <a:t>surface </a:t>
            </a:r>
            <a:r>
              <a:rPr sz="2800" spc="-20" dirty="0">
                <a:latin typeface="Century Gothic" panose="020B0502020202020204" pitchFamily="34" charset="0"/>
                <a:cs typeface="Arial"/>
              </a:rPr>
              <a:t>texture </a:t>
            </a:r>
            <a:r>
              <a:rPr sz="2800" spc="25" dirty="0">
                <a:latin typeface="Century Gothic" panose="020B0502020202020204" pitchFamily="34" charset="0"/>
                <a:cs typeface="Arial"/>
              </a:rPr>
              <a:t>was</a:t>
            </a:r>
            <a:r>
              <a:rPr lang="en-US" sz="2800" spc="760" dirty="0">
                <a:latin typeface="Century Gothic" panose="020B0502020202020204" pitchFamily="34" charset="0"/>
                <a:cs typeface="Arial"/>
              </a:rPr>
              <a:t> </a:t>
            </a:r>
            <a:r>
              <a:rPr sz="2800" spc="-20" dirty="0">
                <a:latin typeface="Century Gothic" panose="020B0502020202020204" pitchFamily="34" charset="0"/>
                <a:cs typeface="Arial"/>
              </a:rPr>
              <a:t>made</a:t>
            </a:r>
            <a:endParaRPr lang="en-US" sz="2800" spc="-20" dirty="0">
              <a:latin typeface="Century Gothic" panose="020B0502020202020204" pitchFamily="34" charset="0"/>
              <a:cs typeface="Arial"/>
            </a:endParaRPr>
          </a:p>
          <a:p>
            <a:pPr marL="469900" marR="5080" indent="-457200">
              <a:lnSpc>
                <a:spcPct val="100000"/>
              </a:lnSpc>
              <a:spcBef>
                <a:spcPts val="10"/>
              </a:spcBef>
              <a:buFont typeface="Wingdings" panose="05000000000000000000" pitchFamily="2" charset="2"/>
              <a:buChar char="Ø"/>
              <a:tabLst>
                <a:tab pos="358140" algn="l"/>
                <a:tab pos="358775" algn="l"/>
              </a:tabLst>
            </a:pPr>
            <a:endParaRPr sz="2800" dirty="0">
              <a:latin typeface="Century Gothic" panose="020B0502020202020204" pitchFamily="34" charset="0"/>
              <a:cs typeface="Arial"/>
            </a:endParaRPr>
          </a:p>
          <a:p>
            <a:pPr marL="469900" marR="27940" indent="-457200">
              <a:lnSpc>
                <a:spcPct val="100000"/>
              </a:lnSpc>
              <a:spcBef>
                <a:spcPts val="15"/>
              </a:spcBef>
              <a:buFont typeface="Wingdings" panose="05000000000000000000" pitchFamily="2" charset="2"/>
              <a:buChar char="Ø"/>
              <a:tabLst>
                <a:tab pos="358140" algn="l"/>
                <a:tab pos="358775" algn="l"/>
              </a:tabLst>
            </a:pPr>
            <a:r>
              <a:rPr sz="2800" dirty="0">
                <a:latin typeface="Century Gothic" panose="020B0502020202020204" pitchFamily="34" charset="0"/>
                <a:cs typeface="Arial"/>
              </a:rPr>
              <a:t>A </a:t>
            </a:r>
            <a:r>
              <a:rPr sz="2800" spc="-60" dirty="0">
                <a:latin typeface="Century Gothic" panose="020B0502020202020204" pitchFamily="34" charset="0"/>
                <a:cs typeface="Arial"/>
              </a:rPr>
              <a:t>higher </a:t>
            </a:r>
            <a:r>
              <a:rPr sz="2800" spc="-40" dirty="0">
                <a:latin typeface="Century Gothic" panose="020B0502020202020204" pitchFamily="34" charset="0"/>
                <a:cs typeface="Arial"/>
              </a:rPr>
              <a:t>tooling </a:t>
            </a:r>
            <a:r>
              <a:rPr sz="2800" spc="-25" dirty="0">
                <a:latin typeface="Century Gothic" panose="020B0502020202020204" pitchFamily="34" charset="0"/>
                <a:cs typeface="Arial"/>
              </a:rPr>
              <a:t>surface </a:t>
            </a:r>
            <a:r>
              <a:rPr sz="2800" spc="-15" dirty="0">
                <a:latin typeface="Century Gothic" panose="020B0502020202020204" pitchFamily="34" charset="0"/>
                <a:cs typeface="Arial"/>
              </a:rPr>
              <a:t>temp. would </a:t>
            </a:r>
            <a:r>
              <a:rPr sz="2800" spc="-55" dirty="0">
                <a:latin typeface="Century Gothic" panose="020B0502020202020204" pitchFamily="34" charset="0"/>
                <a:cs typeface="Arial"/>
              </a:rPr>
              <a:t>help </a:t>
            </a:r>
            <a:r>
              <a:rPr sz="2800" spc="5" dirty="0">
                <a:latin typeface="Century Gothic" panose="020B0502020202020204" pitchFamily="34" charset="0"/>
                <a:cs typeface="Arial"/>
              </a:rPr>
              <a:t>to  </a:t>
            </a:r>
            <a:r>
              <a:rPr sz="2800" spc="-25" dirty="0">
                <a:latin typeface="Century Gothic" panose="020B0502020202020204" pitchFamily="34" charset="0"/>
                <a:cs typeface="Arial"/>
              </a:rPr>
              <a:t>improve </a:t>
            </a:r>
            <a:r>
              <a:rPr sz="2800" spc="-30" dirty="0">
                <a:latin typeface="Century Gothic" panose="020B0502020202020204" pitchFamily="34" charset="0"/>
                <a:cs typeface="Arial"/>
              </a:rPr>
              <a:t>the </a:t>
            </a:r>
            <a:r>
              <a:rPr sz="2800" spc="-5" dirty="0">
                <a:latin typeface="Century Gothic" panose="020B0502020202020204" pitchFamily="34" charset="0"/>
                <a:cs typeface="Arial"/>
              </a:rPr>
              <a:t>“stress </a:t>
            </a:r>
            <a:r>
              <a:rPr sz="2800" spc="-15" dirty="0">
                <a:latin typeface="Century Gothic" panose="020B0502020202020204" pitchFamily="34" charset="0"/>
                <a:cs typeface="Arial"/>
              </a:rPr>
              <a:t>mark” </a:t>
            </a:r>
            <a:r>
              <a:rPr sz="2800" dirty="0">
                <a:latin typeface="Century Gothic" panose="020B0502020202020204" pitchFamily="34" charset="0"/>
                <a:cs typeface="Arial"/>
              </a:rPr>
              <a:t>where </a:t>
            </a:r>
            <a:r>
              <a:rPr sz="2800" spc="-15" dirty="0">
                <a:latin typeface="Century Gothic" panose="020B0502020202020204" pitchFamily="34" charset="0"/>
                <a:cs typeface="Arial"/>
              </a:rPr>
              <a:t>rib </a:t>
            </a:r>
            <a:r>
              <a:rPr sz="2800" spc="-20" dirty="0">
                <a:latin typeface="Century Gothic" panose="020B0502020202020204" pitchFamily="34" charset="0"/>
                <a:cs typeface="Arial"/>
              </a:rPr>
              <a:t>or lifter</a:t>
            </a:r>
            <a:r>
              <a:rPr sz="2800" spc="555" dirty="0">
                <a:latin typeface="Century Gothic" panose="020B0502020202020204" pitchFamily="34" charset="0"/>
                <a:cs typeface="Arial"/>
              </a:rPr>
              <a:t> </a:t>
            </a:r>
            <a:r>
              <a:rPr sz="2800" spc="-40" dirty="0">
                <a:latin typeface="Century Gothic" panose="020B0502020202020204" pitchFamily="34" charset="0"/>
                <a:cs typeface="Arial"/>
              </a:rPr>
              <a:t>lies</a:t>
            </a:r>
            <a:endParaRPr sz="2800" dirty="0">
              <a:latin typeface="Century Gothic" panose="020B0502020202020204" pitchFamily="34" charset="0"/>
              <a:cs typeface="Arial"/>
            </a:endParaRPr>
          </a:p>
        </p:txBody>
      </p:sp>
      <p:sp>
        <p:nvSpPr>
          <p:cNvPr id="5"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32</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Sink Mark on High Gloss Surface</a:t>
            </a:r>
            <a:endParaRPr lang="en-GB" altLang="de-DE" dirty="0"/>
          </a:p>
        </p:txBody>
      </p:sp>
      <p:sp>
        <p:nvSpPr>
          <p:cNvPr id="4" name="object 2"/>
          <p:cNvSpPr/>
          <p:nvPr/>
        </p:nvSpPr>
        <p:spPr>
          <a:xfrm>
            <a:off x="179514" y="1052702"/>
            <a:ext cx="8856980" cy="4982083"/>
          </a:xfrm>
          <a:prstGeom prst="rect">
            <a:avLst/>
          </a:prstGeom>
          <a:blipFill>
            <a:blip r:embed="rId3" cstate="print"/>
            <a:stretch>
              <a:fillRect/>
            </a:stretch>
          </a:blipFill>
        </p:spPr>
        <p:txBody>
          <a:bodyPr wrap="square" lIns="0" tIns="0" rIns="0" bIns="0" rtlCol="0"/>
          <a:lstStyle/>
          <a:p>
            <a:endParaRPr/>
          </a:p>
        </p:txBody>
      </p:sp>
      <p:sp>
        <p:nvSpPr>
          <p:cNvPr id="5" name="object 4"/>
          <p:cNvSpPr/>
          <p:nvPr/>
        </p:nvSpPr>
        <p:spPr>
          <a:xfrm>
            <a:off x="3005359" y="2986586"/>
            <a:ext cx="3924935" cy="1896745"/>
          </a:xfrm>
          <a:custGeom>
            <a:avLst/>
            <a:gdLst/>
            <a:ahLst/>
            <a:cxnLst/>
            <a:rect l="l" t="t" r="r" b="b"/>
            <a:pathLst>
              <a:path w="3924934" h="1896745">
                <a:moveTo>
                  <a:pt x="7080" y="1816553"/>
                </a:moveTo>
                <a:lnTo>
                  <a:pt x="2345" y="1802700"/>
                </a:lnTo>
                <a:lnTo>
                  <a:pt x="0" y="1787923"/>
                </a:lnTo>
                <a:lnTo>
                  <a:pt x="9" y="1772248"/>
                </a:lnTo>
                <a:lnTo>
                  <a:pt x="13810" y="1720079"/>
                </a:lnTo>
                <a:lnTo>
                  <a:pt x="34134" y="1681261"/>
                </a:lnTo>
                <a:lnTo>
                  <a:pt x="63026" y="1639443"/>
                </a:lnTo>
                <a:lnTo>
                  <a:pt x="100203" y="1594822"/>
                </a:lnTo>
                <a:lnTo>
                  <a:pt x="145382" y="1547597"/>
                </a:lnTo>
                <a:lnTo>
                  <a:pt x="198279" y="1497965"/>
                </a:lnTo>
                <a:lnTo>
                  <a:pt x="227534" y="1472308"/>
                </a:lnTo>
                <a:lnTo>
                  <a:pt x="258612" y="1446124"/>
                </a:lnTo>
                <a:lnTo>
                  <a:pt x="291477" y="1419438"/>
                </a:lnTo>
                <a:lnTo>
                  <a:pt x="326096" y="1392273"/>
                </a:lnTo>
                <a:lnTo>
                  <a:pt x="362431" y="1364655"/>
                </a:lnTo>
                <a:lnTo>
                  <a:pt x="400448" y="1336608"/>
                </a:lnTo>
                <a:lnTo>
                  <a:pt x="440111" y="1308158"/>
                </a:lnTo>
                <a:lnTo>
                  <a:pt x="481386" y="1279329"/>
                </a:lnTo>
                <a:lnTo>
                  <a:pt x="524235" y="1250145"/>
                </a:lnTo>
                <a:lnTo>
                  <a:pt x="568625" y="1220632"/>
                </a:lnTo>
                <a:lnTo>
                  <a:pt x="614519" y="1190814"/>
                </a:lnTo>
                <a:lnTo>
                  <a:pt x="661883" y="1160716"/>
                </a:lnTo>
                <a:lnTo>
                  <a:pt x="710680" y="1130362"/>
                </a:lnTo>
                <a:lnTo>
                  <a:pt x="760876" y="1099778"/>
                </a:lnTo>
                <a:lnTo>
                  <a:pt x="812435" y="1068988"/>
                </a:lnTo>
                <a:lnTo>
                  <a:pt x="865321" y="1038016"/>
                </a:lnTo>
                <a:lnTo>
                  <a:pt x="919499" y="1006889"/>
                </a:lnTo>
                <a:lnTo>
                  <a:pt x="974935" y="975629"/>
                </a:lnTo>
                <a:lnTo>
                  <a:pt x="1031591" y="944263"/>
                </a:lnTo>
                <a:lnTo>
                  <a:pt x="1089434" y="912814"/>
                </a:lnTo>
                <a:lnTo>
                  <a:pt x="1148427" y="881308"/>
                </a:lnTo>
                <a:lnTo>
                  <a:pt x="1208535" y="849769"/>
                </a:lnTo>
                <a:lnTo>
                  <a:pt x="1269722" y="818222"/>
                </a:lnTo>
                <a:lnTo>
                  <a:pt x="1331954" y="786692"/>
                </a:lnTo>
                <a:lnTo>
                  <a:pt x="1395195" y="755203"/>
                </a:lnTo>
                <a:lnTo>
                  <a:pt x="1459409" y="723780"/>
                </a:lnTo>
                <a:lnTo>
                  <a:pt x="1524562" y="692448"/>
                </a:lnTo>
                <a:lnTo>
                  <a:pt x="1590617" y="661232"/>
                </a:lnTo>
                <a:lnTo>
                  <a:pt x="1657539" y="630156"/>
                </a:lnTo>
                <a:lnTo>
                  <a:pt x="1725293" y="599245"/>
                </a:lnTo>
                <a:lnTo>
                  <a:pt x="1793843" y="568524"/>
                </a:lnTo>
                <a:lnTo>
                  <a:pt x="1862589" y="538262"/>
                </a:lnTo>
                <a:lnTo>
                  <a:pt x="1930943" y="508718"/>
                </a:lnTo>
                <a:lnTo>
                  <a:pt x="1998862" y="479901"/>
                </a:lnTo>
                <a:lnTo>
                  <a:pt x="2066304" y="451822"/>
                </a:lnTo>
                <a:lnTo>
                  <a:pt x="2133228" y="424490"/>
                </a:lnTo>
                <a:lnTo>
                  <a:pt x="2199590" y="397914"/>
                </a:lnTo>
                <a:lnTo>
                  <a:pt x="2265349" y="372105"/>
                </a:lnTo>
                <a:lnTo>
                  <a:pt x="2330463" y="347072"/>
                </a:lnTo>
                <a:lnTo>
                  <a:pt x="2394889" y="322824"/>
                </a:lnTo>
                <a:lnTo>
                  <a:pt x="2458586" y="299372"/>
                </a:lnTo>
                <a:lnTo>
                  <a:pt x="2521512" y="276726"/>
                </a:lnTo>
                <a:lnTo>
                  <a:pt x="2583623" y="254894"/>
                </a:lnTo>
                <a:lnTo>
                  <a:pt x="2644879" y="233887"/>
                </a:lnTo>
                <a:lnTo>
                  <a:pt x="2705237" y="213715"/>
                </a:lnTo>
                <a:lnTo>
                  <a:pt x="2764655" y="194386"/>
                </a:lnTo>
                <a:lnTo>
                  <a:pt x="2823090" y="175911"/>
                </a:lnTo>
                <a:lnTo>
                  <a:pt x="2880502" y="158299"/>
                </a:lnTo>
                <a:lnTo>
                  <a:pt x="2936846" y="141561"/>
                </a:lnTo>
                <a:lnTo>
                  <a:pt x="2992083" y="125705"/>
                </a:lnTo>
                <a:lnTo>
                  <a:pt x="3046169" y="110742"/>
                </a:lnTo>
                <a:lnTo>
                  <a:pt x="3099062" y="96682"/>
                </a:lnTo>
                <a:lnTo>
                  <a:pt x="3150720" y="83533"/>
                </a:lnTo>
                <a:lnTo>
                  <a:pt x="3201101" y="71306"/>
                </a:lnTo>
                <a:lnTo>
                  <a:pt x="3250163" y="60010"/>
                </a:lnTo>
                <a:lnTo>
                  <a:pt x="3297864" y="49655"/>
                </a:lnTo>
                <a:lnTo>
                  <a:pt x="3344162" y="40251"/>
                </a:lnTo>
                <a:lnTo>
                  <a:pt x="3389014" y="31807"/>
                </a:lnTo>
                <a:lnTo>
                  <a:pt x="3432379" y="24334"/>
                </a:lnTo>
                <a:lnTo>
                  <a:pt x="3474214" y="17840"/>
                </a:lnTo>
                <a:lnTo>
                  <a:pt x="3514477" y="12336"/>
                </a:lnTo>
                <a:lnTo>
                  <a:pt x="3553126" y="7832"/>
                </a:lnTo>
                <a:lnTo>
                  <a:pt x="3625415" y="1859"/>
                </a:lnTo>
                <a:lnTo>
                  <a:pt x="3690743" y="0"/>
                </a:lnTo>
                <a:lnTo>
                  <a:pt x="3720691" y="637"/>
                </a:lnTo>
                <a:lnTo>
                  <a:pt x="3774946" y="5093"/>
                </a:lnTo>
                <a:lnTo>
                  <a:pt x="3821397" y="13857"/>
                </a:lnTo>
                <a:lnTo>
                  <a:pt x="3859709" y="27006"/>
                </a:lnTo>
                <a:lnTo>
                  <a:pt x="3901177" y="55122"/>
                </a:lnTo>
                <a:lnTo>
                  <a:pt x="3922407" y="93428"/>
                </a:lnTo>
                <a:lnTo>
                  <a:pt x="3924759" y="108204"/>
                </a:lnTo>
                <a:lnTo>
                  <a:pt x="3924756" y="123879"/>
                </a:lnTo>
                <a:lnTo>
                  <a:pt x="3910971" y="176048"/>
                </a:lnTo>
                <a:lnTo>
                  <a:pt x="3890655" y="214866"/>
                </a:lnTo>
                <a:lnTo>
                  <a:pt x="3861768" y="256685"/>
                </a:lnTo>
                <a:lnTo>
                  <a:pt x="3824595" y="301305"/>
                </a:lnTo>
                <a:lnTo>
                  <a:pt x="3779418" y="348531"/>
                </a:lnTo>
                <a:lnTo>
                  <a:pt x="3726521" y="398162"/>
                </a:lnTo>
                <a:lnTo>
                  <a:pt x="3697266" y="423819"/>
                </a:lnTo>
                <a:lnTo>
                  <a:pt x="3666188" y="450003"/>
                </a:lnTo>
                <a:lnTo>
                  <a:pt x="3633321" y="476690"/>
                </a:lnTo>
                <a:lnTo>
                  <a:pt x="3598702" y="503854"/>
                </a:lnTo>
                <a:lnTo>
                  <a:pt x="3562365" y="531472"/>
                </a:lnTo>
                <a:lnTo>
                  <a:pt x="3524346" y="559519"/>
                </a:lnTo>
                <a:lnTo>
                  <a:pt x="3484681" y="587969"/>
                </a:lnTo>
                <a:lnTo>
                  <a:pt x="3443405" y="616798"/>
                </a:lnTo>
                <a:lnTo>
                  <a:pt x="3400553" y="645982"/>
                </a:lnTo>
                <a:lnTo>
                  <a:pt x="3356161" y="675495"/>
                </a:lnTo>
                <a:lnTo>
                  <a:pt x="3310264" y="705313"/>
                </a:lnTo>
                <a:lnTo>
                  <a:pt x="3262898" y="735411"/>
                </a:lnTo>
                <a:lnTo>
                  <a:pt x="3214098" y="765765"/>
                </a:lnTo>
                <a:lnTo>
                  <a:pt x="3163900" y="796349"/>
                </a:lnTo>
                <a:lnTo>
                  <a:pt x="3112338" y="827139"/>
                </a:lnTo>
                <a:lnTo>
                  <a:pt x="3059449" y="858111"/>
                </a:lnTo>
                <a:lnTo>
                  <a:pt x="3005268" y="889238"/>
                </a:lnTo>
                <a:lnTo>
                  <a:pt x="2949830" y="920498"/>
                </a:lnTo>
                <a:lnTo>
                  <a:pt x="2893171" y="951864"/>
                </a:lnTo>
                <a:lnTo>
                  <a:pt x="2835326" y="983313"/>
                </a:lnTo>
                <a:lnTo>
                  <a:pt x="2776331" y="1014819"/>
                </a:lnTo>
                <a:lnTo>
                  <a:pt x="2716221" y="1046358"/>
                </a:lnTo>
                <a:lnTo>
                  <a:pt x="2655031" y="1077905"/>
                </a:lnTo>
                <a:lnTo>
                  <a:pt x="2592797" y="1109436"/>
                </a:lnTo>
                <a:lnTo>
                  <a:pt x="2529554" y="1140925"/>
                </a:lnTo>
                <a:lnTo>
                  <a:pt x="2465338" y="1172347"/>
                </a:lnTo>
                <a:lnTo>
                  <a:pt x="2400185" y="1203679"/>
                </a:lnTo>
                <a:lnTo>
                  <a:pt x="2334129" y="1234895"/>
                </a:lnTo>
                <a:lnTo>
                  <a:pt x="2267206" y="1265971"/>
                </a:lnTo>
                <a:lnTo>
                  <a:pt x="2199451" y="1296882"/>
                </a:lnTo>
                <a:lnTo>
                  <a:pt x="2130901" y="1327603"/>
                </a:lnTo>
                <a:lnTo>
                  <a:pt x="2062155" y="1357865"/>
                </a:lnTo>
                <a:lnTo>
                  <a:pt x="1993801" y="1387409"/>
                </a:lnTo>
                <a:lnTo>
                  <a:pt x="1925882" y="1416226"/>
                </a:lnTo>
                <a:lnTo>
                  <a:pt x="1858440" y="1444305"/>
                </a:lnTo>
                <a:lnTo>
                  <a:pt x="1791516" y="1471638"/>
                </a:lnTo>
                <a:lnTo>
                  <a:pt x="1725154" y="1498213"/>
                </a:lnTo>
                <a:lnTo>
                  <a:pt x="1659395" y="1524022"/>
                </a:lnTo>
                <a:lnTo>
                  <a:pt x="1594281" y="1549056"/>
                </a:lnTo>
                <a:lnTo>
                  <a:pt x="1529855" y="1573303"/>
                </a:lnTo>
                <a:lnTo>
                  <a:pt x="1466158" y="1596755"/>
                </a:lnTo>
                <a:lnTo>
                  <a:pt x="1403232" y="1619401"/>
                </a:lnTo>
                <a:lnTo>
                  <a:pt x="1341121" y="1641233"/>
                </a:lnTo>
                <a:lnTo>
                  <a:pt x="1279865" y="1662240"/>
                </a:lnTo>
                <a:lnTo>
                  <a:pt x="1219507" y="1682413"/>
                </a:lnTo>
                <a:lnTo>
                  <a:pt x="1160089" y="1701741"/>
                </a:lnTo>
                <a:lnTo>
                  <a:pt x="1101654" y="1720216"/>
                </a:lnTo>
                <a:lnTo>
                  <a:pt x="1044242" y="1737828"/>
                </a:lnTo>
                <a:lnTo>
                  <a:pt x="987897" y="1754566"/>
                </a:lnTo>
                <a:lnTo>
                  <a:pt x="932661" y="1770422"/>
                </a:lnTo>
                <a:lnTo>
                  <a:pt x="878575" y="1785385"/>
                </a:lnTo>
                <a:lnTo>
                  <a:pt x="825682" y="1799446"/>
                </a:lnTo>
                <a:lnTo>
                  <a:pt x="774024" y="1812594"/>
                </a:lnTo>
                <a:lnTo>
                  <a:pt x="723643" y="1824822"/>
                </a:lnTo>
                <a:lnTo>
                  <a:pt x="674581" y="1836117"/>
                </a:lnTo>
                <a:lnTo>
                  <a:pt x="626880" y="1846472"/>
                </a:lnTo>
                <a:lnTo>
                  <a:pt x="580582" y="1855876"/>
                </a:lnTo>
                <a:lnTo>
                  <a:pt x="535730" y="1864320"/>
                </a:lnTo>
                <a:lnTo>
                  <a:pt x="492365" y="1871793"/>
                </a:lnTo>
                <a:lnTo>
                  <a:pt x="450530" y="1878287"/>
                </a:lnTo>
                <a:lnTo>
                  <a:pt x="410267" y="1883791"/>
                </a:lnTo>
                <a:lnTo>
                  <a:pt x="371618" y="1888296"/>
                </a:lnTo>
                <a:lnTo>
                  <a:pt x="299329" y="1894268"/>
                </a:lnTo>
                <a:lnTo>
                  <a:pt x="234001" y="1896128"/>
                </a:lnTo>
                <a:lnTo>
                  <a:pt x="204053" y="1895491"/>
                </a:lnTo>
                <a:lnTo>
                  <a:pt x="149798" y="1891034"/>
                </a:lnTo>
                <a:lnTo>
                  <a:pt x="103347" y="1882270"/>
                </a:lnTo>
                <a:lnTo>
                  <a:pt x="65035" y="1869121"/>
                </a:lnTo>
                <a:lnTo>
                  <a:pt x="23567" y="1841005"/>
                </a:lnTo>
                <a:lnTo>
                  <a:pt x="7080" y="1816553"/>
                </a:lnTo>
                <a:close/>
              </a:path>
            </a:pathLst>
          </a:custGeom>
          <a:ln w="10170">
            <a:solidFill>
              <a:srgbClr val="FFFF00"/>
            </a:solidFill>
          </a:ln>
        </p:spPr>
        <p:txBody>
          <a:bodyPr wrap="square" lIns="0" tIns="0" rIns="0" bIns="0" rtlCol="0"/>
          <a:lstStyle/>
          <a:p>
            <a:endParaRPr/>
          </a:p>
        </p:txBody>
      </p:sp>
      <p:sp>
        <p:nvSpPr>
          <p:cNvPr id="6"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33</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Sink Mark on High Gloss Surface</a:t>
            </a:r>
            <a:endParaRPr lang="en-GB" altLang="de-DE" dirty="0"/>
          </a:p>
        </p:txBody>
      </p:sp>
      <p:sp>
        <p:nvSpPr>
          <p:cNvPr id="4" name="object 2"/>
          <p:cNvSpPr/>
          <p:nvPr/>
        </p:nvSpPr>
        <p:spPr>
          <a:xfrm>
            <a:off x="0" y="1196809"/>
            <a:ext cx="9143161" cy="4680458"/>
          </a:xfrm>
          <a:prstGeom prst="rect">
            <a:avLst/>
          </a:prstGeom>
          <a:blipFill>
            <a:blip r:embed="rId3" cstate="print"/>
            <a:stretch>
              <a:fillRect/>
            </a:stretch>
          </a:blipFill>
        </p:spPr>
        <p:txBody>
          <a:bodyPr wrap="square" lIns="0" tIns="0" rIns="0" bIns="0" rtlCol="0"/>
          <a:lstStyle/>
          <a:p>
            <a:endParaRPr/>
          </a:p>
        </p:txBody>
      </p:sp>
      <p:sp>
        <p:nvSpPr>
          <p:cNvPr id="5" name="object 4"/>
          <p:cNvSpPr/>
          <p:nvPr/>
        </p:nvSpPr>
        <p:spPr>
          <a:xfrm>
            <a:off x="1394078" y="3536950"/>
            <a:ext cx="319405" cy="831850"/>
          </a:xfrm>
          <a:custGeom>
            <a:avLst/>
            <a:gdLst/>
            <a:ahLst/>
            <a:cxnLst/>
            <a:rect l="l" t="t" r="r" b="b"/>
            <a:pathLst>
              <a:path w="319405" h="831850">
                <a:moveTo>
                  <a:pt x="284392" y="38091"/>
                </a:moveTo>
                <a:lnTo>
                  <a:pt x="269097" y="51209"/>
                </a:lnTo>
                <a:lnTo>
                  <a:pt x="0" y="824864"/>
                </a:lnTo>
                <a:lnTo>
                  <a:pt x="19177" y="831469"/>
                </a:lnTo>
                <a:lnTo>
                  <a:pt x="288251" y="57879"/>
                </a:lnTo>
                <a:lnTo>
                  <a:pt x="284392" y="38091"/>
                </a:lnTo>
                <a:close/>
              </a:path>
              <a:path w="319405" h="831850">
                <a:moveTo>
                  <a:pt x="300648" y="15748"/>
                </a:moveTo>
                <a:lnTo>
                  <a:pt x="281432" y="15748"/>
                </a:lnTo>
                <a:lnTo>
                  <a:pt x="300609" y="22351"/>
                </a:lnTo>
                <a:lnTo>
                  <a:pt x="288251" y="57879"/>
                </a:lnTo>
                <a:lnTo>
                  <a:pt x="297941" y="107568"/>
                </a:lnTo>
                <a:lnTo>
                  <a:pt x="299084" y="113156"/>
                </a:lnTo>
                <a:lnTo>
                  <a:pt x="304419" y="116712"/>
                </a:lnTo>
                <a:lnTo>
                  <a:pt x="309879" y="115569"/>
                </a:lnTo>
                <a:lnTo>
                  <a:pt x="315341" y="114554"/>
                </a:lnTo>
                <a:lnTo>
                  <a:pt x="319023" y="109219"/>
                </a:lnTo>
                <a:lnTo>
                  <a:pt x="317881" y="103631"/>
                </a:lnTo>
                <a:lnTo>
                  <a:pt x="300648" y="15748"/>
                </a:lnTo>
                <a:close/>
              </a:path>
              <a:path w="319405" h="831850">
                <a:moveTo>
                  <a:pt x="297560" y="0"/>
                </a:moveTo>
                <a:lnTo>
                  <a:pt x="213106" y="72389"/>
                </a:lnTo>
                <a:lnTo>
                  <a:pt x="212598" y="78739"/>
                </a:lnTo>
                <a:lnTo>
                  <a:pt x="216281" y="83057"/>
                </a:lnTo>
                <a:lnTo>
                  <a:pt x="219964" y="87249"/>
                </a:lnTo>
                <a:lnTo>
                  <a:pt x="226314" y="87756"/>
                </a:lnTo>
                <a:lnTo>
                  <a:pt x="230632" y="84200"/>
                </a:lnTo>
                <a:lnTo>
                  <a:pt x="269097" y="51209"/>
                </a:lnTo>
                <a:lnTo>
                  <a:pt x="281432" y="15748"/>
                </a:lnTo>
                <a:lnTo>
                  <a:pt x="300648" y="15748"/>
                </a:lnTo>
                <a:lnTo>
                  <a:pt x="297560" y="0"/>
                </a:lnTo>
                <a:close/>
              </a:path>
              <a:path w="319405" h="831850">
                <a:moveTo>
                  <a:pt x="296552" y="20954"/>
                </a:moveTo>
                <a:lnTo>
                  <a:pt x="281051" y="20954"/>
                </a:lnTo>
                <a:lnTo>
                  <a:pt x="297560" y="26797"/>
                </a:lnTo>
                <a:lnTo>
                  <a:pt x="284392" y="38091"/>
                </a:lnTo>
                <a:lnTo>
                  <a:pt x="288251" y="57879"/>
                </a:lnTo>
                <a:lnTo>
                  <a:pt x="300609" y="22351"/>
                </a:lnTo>
                <a:lnTo>
                  <a:pt x="296552" y="20954"/>
                </a:lnTo>
                <a:close/>
              </a:path>
              <a:path w="319405" h="831850">
                <a:moveTo>
                  <a:pt x="281432" y="15748"/>
                </a:moveTo>
                <a:lnTo>
                  <a:pt x="269097" y="51209"/>
                </a:lnTo>
                <a:lnTo>
                  <a:pt x="284392" y="38091"/>
                </a:lnTo>
                <a:lnTo>
                  <a:pt x="281051" y="20954"/>
                </a:lnTo>
                <a:lnTo>
                  <a:pt x="296552" y="20954"/>
                </a:lnTo>
                <a:lnTo>
                  <a:pt x="281432" y="15748"/>
                </a:lnTo>
                <a:close/>
              </a:path>
              <a:path w="319405" h="831850">
                <a:moveTo>
                  <a:pt x="281051" y="20954"/>
                </a:moveTo>
                <a:lnTo>
                  <a:pt x="284392" y="38091"/>
                </a:lnTo>
                <a:lnTo>
                  <a:pt x="297560" y="26797"/>
                </a:lnTo>
                <a:lnTo>
                  <a:pt x="281051" y="20954"/>
                </a:lnTo>
                <a:close/>
              </a:path>
            </a:pathLst>
          </a:custGeom>
          <a:solidFill>
            <a:srgbClr val="FF0000"/>
          </a:solidFill>
        </p:spPr>
        <p:txBody>
          <a:bodyPr wrap="square" lIns="0" tIns="0" rIns="0" bIns="0" rtlCol="0"/>
          <a:lstStyle/>
          <a:p>
            <a:endParaRPr/>
          </a:p>
        </p:txBody>
      </p:sp>
      <p:sp>
        <p:nvSpPr>
          <p:cNvPr id="6" name="object 5"/>
          <p:cNvSpPr/>
          <p:nvPr/>
        </p:nvSpPr>
        <p:spPr>
          <a:xfrm>
            <a:off x="4850384" y="4090415"/>
            <a:ext cx="319405" cy="831850"/>
          </a:xfrm>
          <a:custGeom>
            <a:avLst/>
            <a:gdLst/>
            <a:ahLst/>
            <a:cxnLst/>
            <a:rect l="l" t="t" r="r" b="b"/>
            <a:pathLst>
              <a:path w="319404" h="831850">
                <a:moveTo>
                  <a:pt x="284411" y="38162"/>
                </a:moveTo>
                <a:lnTo>
                  <a:pt x="269066" y="51298"/>
                </a:lnTo>
                <a:lnTo>
                  <a:pt x="0" y="824864"/>
                </a:lnTo>
                <a:lnTo>
                  <a:pt x="19303" y="831595"/>
                </a:lnTo>
                <a:lnTo>
                  <a:pt x="288295" y="57897"/>
                </a:lnTo>
                <a:lnTo>
                  <a:pt x="284411" y="38162"/>
                </a:lnTo>
                <a:close/>
              </a:path>
              <a:path w="319404" h="831850">
                <a:moveTo>
                  <a:pt x="300772" y="15747"/>
                </a:moveTo>
                <a:lnTo>
                  <a:pt x="281431" y="15747"/>
                </a:lnTo>
                <a:lnTo>
                  <a:pt x="300608" y="22478"/>
                </a:lnTo>
                <a:lnTo>
                  <a:pt x="288295" y="57897"/>
                </a:lnTo>
                <a:lnTo>
                  <a:pt x="298068" y="107568"/>
                </a:lnTo>
                <a:lnTo>
                  <a:pt x="299085" y="113156"/>
                </a:lnTo>
                <a:lnTo>
                  <a:pt x="304418" y="116712"/>
                </a:lnTo>
                <a:lnTo>
                  <a:pt x="310006" y="115696"/>
                </a:lnTo>
                <a:lnTo>
                  <a:pt x="315467" y="114553"/>
                </a:lnTo>
                <a:lnTo>
                  <a:pt x="319024" y="109219"/>
                </a:lnTo>
                <a:lnTo>
                  <a:pt x="318007" y="103758"/>
                </a:lnTo>
                <a:lnTo>
                  <a:pt x="300772" y="15747"/>
                </a:lnTo>
                <a:close/>
              </a:path>
              <a:path w="319404" h="831850">
                <a:moveTo>
                  <a:pt x="297688" y="0"/>
                </a:moveTo>
                <a:lnTo>
                  <a:pt x="217424" y="68706"/>
                </a:lnTo>
                <a:lnTo>
                  <a:pt x="213232" y="72389"/>
                </a:lnTo>
                <a:lnTo>
                  <a:pt x="212725" y="78866"/>
                </a:lnTo>
                <a:lnTo>
                  <a:pt x="219963" y="87375"/>
                </a:lnTo>
                <a:lnTo>
                  <a:pt x="226440" y="87883"/>
                </a:lnTo>
                <a:lnTo>
                  <a:pt x="230631" y="84200"/>
                </a:lnTo>
                <a:lnTo>
                  <a:pt x="269066" y="51298"/>
                </a:lnTo>
                <a:lnTo>
                  <a:pt x="281431" y="15747"/>
                </a:lnTo>
                <a:lnTo>
                  <a:pt x="300772" y="15747"/>
                </a:lnTo>
                <a:lnTo>
                  <a:pt x="297688" y="0"/>
                </a:lnTo>
                <a:close/>
              </a:path>
              <a:path w="319404" h="831850">
                <a:moveTo>
                  <a:pt x="296628" y="21081"/>
                </a:moveTo>
                <a:lnTo>
                  <a:pt x="281050" y="21081"/>
                </a:lnTo>
                <a:lnTo>
                  <a:pt x="297688" y="26796"/>
                </a:lnTo>
                <a:lnTo>
                  <a:pt x="284411" y="38162"/>
                </a:lnTo>
                <a:lnTo>
                  <a:pt x="288295" y="57897"/>
                </a:lnTo>
                <a:lnTo>
                  <a:pt x="300608" y="22478"/>
                </a:lnTo>
                <a:lnTo>
                  <a:pt x="296628" y="21081"/>
                </a:lnTo>
                <a:close/>
              </a:path>
              <a:path w="319404" h="831850">
                <a:moveTo>
                  <a:pt x="281431" y="15747"/>
                </a:moveTo>
                <a:lnTo>
                  <a:pt x="269066" y="51298"/>
                </a:lnTo>
                <a:lnTo>
                  <a:pt x="284411" y="38162"/>
                </a:lnTo>
                <a:lnTo>
                  <a:pt x="281050" y="21081"/>
                </a:lnTo>
                <a:lnTo>
                  <a:pt x="296628" y="21081"/>
                </a:lnTo>
                <a:lnTo>
                  <a:pt x="281431" y="15747"/>
                </a:lnTo>
                <a:close/>
              </a:path>
              <a:path w="319404" h="831850">
                <a:moveTo>
                  <a:pt x="281050" y="21081"/>
                </a:moveTo>
                <a:lnTo>
                  <a:pt x="284411" y="38162"/>
                </a:lnTo>
                <a:lnTo>
                  <a:pt x="297688" y="26796"/>
                </a:lnTo>
                <a:lnTo>
                  <a:pt x="281050" y="21081"/>
                </a:lnTo>
                <a:close/>
              </a:path>
            </a:pathLst>
          </a:custGeom>
          <a:solidFill>
            <a:srgbClr val="FF0000"/>
          </a:solidFill>
        </p:spPr>
        <p:txBody>
          <a:bodyPr wrap="square" lIns="0" tIns="0" rIns="0" bIns="0" rtlCol="0"/>
          <a:lstStyle/>
          <a:p>
            <a:endParaRPr/>
          </a:p>
        </p:txBody>
      </p:sp>
      <p:sp>
        <p:nvSpPr>
          <p:cNvPr id="7"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34</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Sink Mark on High Gloss Surface</a:t>
            </a:r>
            <a:endParaRPr lang="en-GB" altLang="de-DE" dirty="0"/>
          </a:p>
        </p:txBody>
      </p:sp>
      <p:sp>
        <p:nvSpPr>
          <p:cNvPr id="4" name="object 3"/>
          <p:cNvSpPr/>
          <p:nvPr/>
        </p:nvSpPr>
        <p:spPr>
          <a:xfrm>
            <a:off x="95614" y="968717"/>
            <a:ext cx="8964549" cy="4980559"/>
          </a:xfrm>
          <a:prstGeom prst="rect">
            <a:avLst/>
          </a:prstGeom>
          <a:blipFill>
            <a:blip r:embed="rId3" cstate="print"/>
            <a:stretch>
              <a:fillRect/>
            </a:stretch>
          </a:blipFill>
        </p:spPr>
        <p:txBody>
          <a:bodyPr wrap="square" lIns="0" tIns="0" rIns="0" bIns="0" rtlCol="0"/>
          <a:lstStyle/>
          <a:p>
            <a:endParaRPr/>
          </a:p>
        </p:txBody>
      </p:sp>
      <p:sp>
        <p:nvSpPr>
          <p:cNvPr id="5" name="object 4"/>
          <p:cNvSpPr txBox="1"/>
          <p:nvPr/>
        </p:nvSpPr>
        <p:spPr>
          <a:xfrm>
            <a:off x="182245" y="5981065"/>
            <a:ext cx="10878478" cy="321242"/>
          </a:xfrm>
          <a:prstGeom prst="rect">
            <a:avLst/>
          </a:prstGeom>
        </p:spPr>
        <p:txBody>
          <a:bodyPr vert="horz" wrap="square" lIns="0" tIns="13335" rIns="0" bIns="0" rtlCol="0">
            <a:spAutoFit/>
          </a:bodyPr>
          <a:lstStyle/>
          <a:p>
            <a:pPr marL="358140" indent="-345440">
              <a:lnSpc>
                <a:spcPct val="100000"/>
              </a:lnSpc>
              <a:spcBef>
                <a:spcPts val="105"/>
              </a:spcBef>
              <a:buFont typeface="Arial"/>
              <a:buChar char="•"/>
              <a:tabLst>
                <a:tab pos="358140" algn="l"/>
                <a:tab pos="358775" algn="l"/>
              </a:tabLst>
            </a:pPr>
            <a:r>
              <a:rPr sz="2000" spc="-10" dirty="0">
                <a:latin typeface="Century Gothic" panose="020B0502020202020204" pitchFamily="34" charset="0"/>
                <a:cs typeface="Arial"/>
              </a:rPr>
              <a:t>Ribs </a:t>
            </a:r>
            <a:r>
              <a:rPr sz="2000" spc="-5" dirty="0">
                <a:latin typeface="Century Gothic" panose="020B0502020202020204" pitchFamily="34" charset="0"/>
                <a:cs typeface="Arial"/>
              </a:rPr>
              <a:t>and different </a:t>
            </a:r>
            <a:r>
              <a:rPr sz="2000" spc="25" dirty="0">
                <a:latin typeface="Century Gothic" panose="020B0502020202020204" pitchFamily="34" charset="0"/>
                <a:cs typeface="Arial"/>
              </a:rPr>
              <a:t>wall </a:t>
            </a:r>
            <a:r>
              <a:rPr sz="2000" spc="-5" dirty="0">
                <a:latin typeface="Century Gothic" panose="020B0502020202020204" pitchFamily="34" charset="0"/>
                <a:cs typeface="Arial"/>
              </a:rPr>
              <a:t>thickness </a:t>
            </a:r>
            <a:r>
              <a:rPr sz="2000" spc="0" dirty="0">
                <a:latin typeface="Century Gothic" panose="020B0502020202020204" pitchFamily="34" charset="0"/>
                <a:cs typeface="Arial"/>
              </a:rPr>
              <a:t>at ejector</a:t>
            </a:r>
            <a:r>
              <a:rPr sz="2000" spc="-315" dirty="0">
                <a:latin typeface="Century Gothic" panose="020B0502020202020204" pitchFamily="34" charset="0"/>
                <a:cs typeface="Arial"/>
              </a:rPr>
              <a:t> </a:t>
            </a:r>
            <a:r>
              <a:rPr sz="2000" spc="-15" dirty="0">
                <a:latin typeface="Century Gothic" panose="020B0502020202020204" pitchFamily="34" charset="0"/>
                <a:cs typeface="Arial"/>
              </a:rPr>
              <a:t>side</a:t>
            </a:r>
            <a:r>
              <a:rPr lang="en-US" sz="2000" dirty="0">
                <a:latin typeface="Century Gothic" panose="020B0502020202020204" pitchFamily="34" charset="0"/>
                <a:cs typeface="Arial"/>
              </a:rPr>
              <a:t> </a:t>
            </a:r>
            <a:r>
              <a:rPr sz="2000" dirty="0">
                <a:latin typeface="Century Gothic" panose="020B0502020202020204" pitchFamily="34" charset="0"/>
                <a:cs typeface="Arial"/>
              </a:rPr>
              <a:t>cause </a:t>
            </a:r>
            <a:r>
              <a:rPr sz="2000" spc="-15" dirty="0">
                <a:latin typeface="Century Gothic" panose="020B0502020202020204" pitchFamily="34" charset="0"/>
                <a:cs typeface="Arial"/>
              </a:rPr>
              <a:t>sink</a:t>
            </a:r>
            <a:r>
              <a:rPr sz="2000" spc="-25" dirty="0">
                <a:latin typeface="Century Gothic" panose="020B0502020202020204" pitchFamily="34" charset="0"/>
                <a:cs typeface="Arial"/>
              </a:rPr>
              <a:t> </a:t>
            </a:r>
            <a:r>
              <a:rPr sz="2000" spc="-10" dirty="0">
                <a:latin typeface="Century Gothic" panose="020B0502020202020204" pitchFamily="34" charset="0"/>
                <a:cs typeface="Arial"/>
              </a:rPr>
              <a:t>mark</a:t>
            </a:r>
            <a:endParaRPr sz="2000" dirty="0">
              <a:latin typeface="Century Gothic" panose="020B0502020202020204" pitchFamily="34" charset="0"/>
              <a:cs typeface="Arial"/>
            </a:endParaRPr>
          </a:p>
        </p:txBody>
      </p:sp>
      <p:sp>
        <p:nvSpPr>
          <p:cNvPr id="6"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35</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Suggestion about Sink Mark</a:t>
            </a:r>
            <a:endParaRPr lang="en-GB" altLang="de-DE" dirty="0"/>
          </a:p>
        </p:txBody>
      </p:sp>
      <p:sp>
        <p:nvSpPr>
          <p:cNvPr id="12291" name="Textfeld 1"/>
          <p:cNvSpPr txBox="1">
            <a:spLocks noChangeArrowheads="1"/>
          </p:cNvSpPr>
          <p:nvPr/>
        </p:nvSpPr>
        <p:spPr bwMode="auto">
          <a:xfrm>
            <a:off x="456380" y="1008580"/>
            <a:ext cx="11501157" cy="1213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9" tIns="45715" rIns="91429" bIns="45715">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358140" marR="109855" indent="-345440">
              <a:lnSpc>
                <a:spcPct val="100000"/>
              </a:lnSpc>
              <a:spcBef>
                <a:spcPts val="100"/>
              </a:spcBef>
              <a:buFont typeface="Wingdings" panose="05000000000000000000" pitchFamily="2" charset="2"/>
              <a:buChar char="Ø"/>
              <a:tabLst>
                <a:tab pos="358140" algn="l"/>
                <a:tab pos="358775" algn="l"/>
                <a:tab pos="6490335" algn="l"/>
              </a:tabLst>
            </a:pPr>
            <a:r>
              <a:rPr lang="en-US" altLang="zh-CN" sz="2400" spc="-30" dirty="0">
                <a:latin typeface="Century Gothic" panose="020B0502020202020204" pitchFamily="34" charset="0"/>
                <a:cs typeface="Arial"/>
              </a:rPr>
              <a:t>Optimize </a:t>
            </a:r>
            <a:r>
              <a:rPr lang="en-US" altLang="zh-CN" sz="2400" dirty="0">
                <a:latin typeface="Century Gothic" panose="020B0502020202020204" pitchFamily="34" charset="0"/>
                <a:cs typeface="Arial"/>
              </a:rPr>
              <a:t>wall </a:t>
            </a:r>
            <a:r>
              <a:rPr lang="en-US" altLang="zh-CN" sz="2400" spc="-40" dirty="0">
                <a:latin typeface="Century Gothic" panose="020B0502020202020204" pitchFamily="34" charset="0"/>
                <a:cs typeface="Arial"/>
              </a:rPr>
              <a:t>thickness  </a:t>
            </a:r>
            <a:r>
              <a:rPr lang="en-US" altLang="zh-CN" sz="2400" spc="-20" dirty="0">
                <a:latin typeface="Century Gothic" panose="020B0502020202020204" pitchFamily="34" charset="0"/>
                <a:cs typeface="Arial"/>
              </a:rPr>
              <a:t>of</a:t>
            </a:r>
            <a:r>
              <a:rPr lang="en-US" altLang="zh-CN" sz="2400" spc="-55" dirty="0">
                <a:latin typeface="Century Gothic" panose="020B0502020202020204" pitchFamily="34" charset="0"/>
                <a:cs typeface="Arial"/>
              </a:rPr>
              <a:t> </a:t>
            </a:r>
            <a:r>
              <a:rPr lang="en-US" altLang="zh-CN" sz="2400" spc="-20" dirty="0">
                <a:latin typeface="Century Gothic" panose="020B0502020202020204" pitchFamily="34" charset="0"/>
                <a:cs typeface="Arial"/>
              </a:rPr>
              <a:t>ribs</a:t>
            </a:r>
            <a:r>
              <a:rPr lang="en-US" altLang="zh-CN" sz="2400" spc="80" dirty="0">
                <a:latin typeface="Century Gothic" panose="020B0502020202020204" pitchFamily="34" charset="0"/>
                <a:cs typeface="Arial"/>
              </a:rPr>
              <a:t> </a:t>
            </a:r>
            <a:r>
              <a:rPr lang="en-US" altLang="zh-CN" sz="2400" spc="-50" dirty="0">
                <a:latin typeface="Century Gothic" panose="020B0502020202020204" pitchFamily="34" charset="0"/>
                <a:cs typeface="Arial"/>
              </a:rPr>
              <a:t>and </a:t>
            </a:r>
            <a:r>
              <a:rPr lang="en-US" altLang="zh-CN" sz="2400" spc="-35" dirty="0">
                <a:latin typeface="Century Gothic" panose="020B0502020202020204" pitchFamily="34" charset="0"/>
                <a:cs typeface="Arial"/>
              </a:rPr>
              <a:t>avoid </a:t>
            </a:r>
            <a:r>
              <a:rPr lang="en-US" altLang="zh-CN" sz="2400" spc="-45" dirty="0">
                <a:latin typeface="Century Gothic" panose="020B0502020202020204" pitchFamily="34" charset="0"/>
                <a:cs typeface="Arial"/>
              </a:rPr>
              <a:t>sudden  </a:t>
            </a:r>
            <a:r>
              <a:rPr lang="en-US" altLang="zh-CN" sz="2400" dirty="0">
                <a:latin typeface="Century Gothic" panose="020B0502020202020204" pitchFamily="34" charset="0"/>
                <a:cs typeface="Arial"/>
              </a:rPr>
              <a:t>wall </a:t>
            </a:r>
            <a:r>
              <a:rPr lang="en-US" altLang="zh-CN" sz="2400" spc="-40" dirty="0">
                <a:latin typeface="Century Gothic" panose="020B0502020202020204" pitchFamily="34" charset="0"/>
                <a:cs typeface="Arial"/>
              </a:rPr>
              <a:t>thickness</a:t>
            </a:r>
            <a:r>
              <a:rPr lang="en-US" altLang="zh-CN" sz="2400" spc="250" dirty="0">
                <a:latin typeface="Century Gothic" panose="020B0502020202020204" pitchFamily="34" charset="0"/>
                <a:cs typeface="Arial"/>
              </a:rPr>
              <a:t> </a:t>
            </a:r>
            <a:r>
              <a:rPr lang="en-US" altLang="zh-CN" sz="2400" spc="-25" dirty="0">
                <a:latin typeface="Century Gothic" panose="020B0502020202020204" pitchFamily="34" charset="0"/>
                <a:cs typeface="Arial"/>
              </a:rPr>
              <a:t>variation</a:t>
            </a:r>
          </a:p>
          <a:p>
            <a:pPr marL="358140" marR="109855" indent="-345440">
              <a:lnSpc>
                <a:spcPct val="100000"/>
              </a:lnSpc>
              <a:spcBef>
                <a:spcPts val="100"/>
              </a:spcBef>
              <a:buFont typeface="Wingdings" panose="05000000000000000000" pitchFamily="2" charset="2"/>
              <a:buChar char="Ø"/>
              <a:tabLst>
                <a:tab pos="358140" algn="l"/>
                <a:tab pos="358775" algn="l"/>
                <a:tab pos="6490335" algn="l"/>
              </a:tabLst>
            </a:pPr>
            <a:endParaRPr lang="en-US" altLang="zh-CN" sz="2400" dirty="0">
              <a:latin typeface="Century Gothic" panose="020B0502020202020204" pitchFamily="34" charset="0"/>
              <a:cs typeface="Arial"/>
            </a:endParaRPr>
          </a:p>
          <a:p>
            <a:pPr marL="358140" marR="5080" indent="-345440">
              <a:lnSpc>
                <a:spcPct val="100000"/>
              </a:lnSpc>
              <a:spcBef>
                <a:spcPts val="10"/>
              </a:spcBef>
              <a:buFont typeface="Wingdings" panose="05000000000000000000" pitchFamily="2" charset="2"/>
              <a:buChar char="Ø"/>
              <a:tabLst>
                <a:tab pos="358140" algn="l"/>
                <a:tab pos="358775" algn="l"/>
              </a:tabLst>
            </a:pPr>
            <a:r>
              <a:rPr lang="en-US" altLang="zh-CN" sz="2400" spc="-35" dirty="0">
                <a:latin typeface="Century Gothic" panose="020B0502020202020204" pitchFamily="34" charset="0"/>
                <a:cs typeface="Arial"/>
              </a:rPr>
              <a:t>Enlarge </a:t>
            </a:r>
            <a:r>
              <a:rPr lang="en-US" altLang="zh-CN" sz="2400" spc="-15" dirty="0">
                <a:latin typeface="Century Gothic" panose="020B0502020202020204" pitchFamily="34" charset="0"/>
                <a:cs typeface="Arial"/>
              </a:rPr>
              <a:t>gate </a:t>
            </a:r>
            <a:r>
              <a:rPr lang="en-US" altLang="zh-CN" sz="2400" spc="-20" dirty="0">
                <a:latin typeface="Century Gothic" panose="020B0502020202020204" pitchFamily="34" charset="0"/>
                <a:cs typeface="Arial"/>
              </a:rPr>
              <a:t>size or </a:t>
            </a:r>
            <a:r>
              <a:rPr lang="en-US" altLang="zh-CN" sz="2400" spc="-25" dirty="0">
                <a:latin typeface="Century Gothic" panose="020B0502020202020204" pitchFamily="34" charset="0"/>
                <a:cs typeface="Arial"/>
              </a:rPr>
              <a:t>multi-gate </a:t>
            </a:r>
            <a:r>
              <a:rPr lang="en-US" altLang="zh-CN" sz="2400" spc="5" dirty="0">
                <a:latin typeface="Century Gothic" panose="020B0502020202020204" pitchFamily="34" charset="0"/>
                <a:cs typeface="Arial"/>
              </a:rPr>
              <a:t>to </a:t>
            </a:r>
            <a:r>
              <a:rPr lang="en-US" altLang="zh-CN" sz="2400" spc="-45" dirty="0">
                <a:latin typeface="Century Gothic" panose="020B0502020202020204" pitchFamily="34" charset="0"/>
                <a:cs typeface="Arial"/>
              </a:rPr>
              <a:t>ensure </a:t>
            </a:r>
            <a:r>
              <a:rPr lang="en-US" altLang="zh-CN" sz="2400" spc="-35" dirty="0">
                <a:latin typeface="Century Gothic" panose="020B0502020202020204" pitchFamily="34" charset="0"/>
                <a:cs typeface="Arial"/>
              </a:rPr>
              <a:t>sufficient  </a:t>
            </a:r>
            <a:r>
              <a:rPr lang="en-US" altLang="zh-CN" sz="2400" spc="-50" dirty="0">
                <a:latin typeface="Century Gothic" panose="020B0502020202020204" pitchFamily="34" charset="0"/>
                <a:cs typeface="Arial"/>
              </a:rPr>
              <a:t>packing </a:t>
            </a:r>
            <a:r>
              <a:rPr lang="en-US" altLang="zh-CN" sz="2400" spc="-5" dirty="0">
                <a:latin typeface="Century Gothic" panose="020B0502020202020204" pitchFamily="34" charset="0"/>
                <a:cs typeface="Arial"/>
              </a:rPr>
              <a:t>when</a:t>
            </a:r>
            <a:r>
              <a:rPr lang="en-US" altLang="zh-CN" sz="2400" spc="-380" dirty="0">
                <a:latin typeface="Century Gothic" panose="020B0502020202020204" pitchFamily="34" charset="0"/>
                <a:cs typeface="Arial"/>
              </a:rPr>
              <a:t> </a:t>
            </a:r>
            <a:r>
              <a:rPr lang="en-US" altLang="zh-CN" sz="2400" spc="-50" dirty="0">
                <a:latin typeface="Century Gothic" panose="020B0502020202020204" pitchFamily="34" charset="0"/>
                <a:cs typeface="Arial"/>
              </a:rPr>
              <a:t>cooling</a:t>
            </a:r>
            <a:endParaRPr lang="en-US" altLang="zh-CN" sz="2400" dirty="0">
              <a:latin typeface="Century Gothic" panose="020B0502020202020204" pitchFamily="34" charset="0"/>
              <a:cs typeface="Arial"/>
            </a:endParaRPr>
          </a:p>
        </p:txBody>
      </p:sp>
      <p:sp>
        <p:nvSpPr>
          <p:cNvPr id="4"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36</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Flow Mark at Gate</a:t>
            </a:r>
            <a:endParaRPr lang="en-GB" altLang="de-DE" dirty="0"/>
          </a:p>
        </p:txBody>
      </p:sp>
      <p:sp>
        <p:nvSpPr>
          <p:cNvPr id="4" name="object 2"/>
          <p:cNvSpPr/>
          <p:nvPr/>
        </p:nvSpPr>
        <p:spPr>
          <a:xfrm>
            <a:off x="755573" y="1052791"/>
            <a:ext cx="7026402" cy="5256530"/>
          </a:xfrm>
          <a:prstGeom prst="rect">
            <a:avLst/>
          </a:prstGeom>
          <a:blipFill>
            <a:blip r:embed="rId3" cstate="print"/>
            <a:stretch>
              <a:fillRect/>
            </a:stretch>
          </a:blipFill>
        </p:spPr>
        <p:txBody>
          <a:bodyPr wrap="square" lIns="0" tIns="0" rIns="0" bIns="0" rtlCol="0"/>
          <a:lstStyle/>
          <a:p>
            <a:endParaRPr/>
          </a:p>
        </p:txBody>
      </p:sp>
      <p:sp>
        <p:nvSpPr>
          <p:cNvPr id="5"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37</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White Mark at Gate Area</a:t>
            </a:r>
            <a:endParaRPr lang="en-GB" altLang="de-DE" dirty="0"/>
          </a:p>
        </p:txBody>
      </p:sp>
      <p:sp>
        <p:nvSpPr>
          <p:cNvPr id="4" name="object 2"/>
          <p:cNvSpPr/>
          <p:nvPr/>
        </p:nvSpPr>
        <p:spPr>
          <a:xfrm>
            <a:off x="251523" y="980935"/>
            <a:ext cx="6782323" cy="4663727"/>
          </a:xfrm>
          <a:prstGeom prst="rect">
            <a:avLst/>
          </a:prstGeom>
          <a:blipFill>
            <a:blip r:embed="rId3" cstate="print"/>
            <a:stretch>
              <a:fillRect/>
            </a:stretch>
          </a:blipFill>
        </p:spPr>
        <p:txBody>
          <a:bodyPr wrap="square" lIns="0" tIns="0" rIns="0" bIns="0" rtlCol="0"/>
          <a:lstStyle/>
          <a:p>
            <a:endParaRPr/>
          </a:p>
        </p:txBody>
      </p:sp>
      <p:sp>
        <p:nvSpPr>
          <p:cNvPr id="5" name="object 4"/>
          <p:cNvSpPr/>
          <p:nvPr/>
        </p:nvSpPr>
        <p:spPr>
          <a:xfrm>
            <a:off x="4751960" y="3313429"/>
            <a:ext cx="600898" cy="296689"/>
          </a:xfrm>
          <a:custGeom>
            <a:avLst/>
            <a:gdLst/>
            <a:ahLst/>
            <a:cxnLst/>
            <a:rect l="l" t="t" r="r" b="b"/>
            <a:pathLst>
              <a:path w="648335" h="360045">
                <a:moveTo>
                  <a:pt x="468121" y="0"/>
                </a:moveTo>
                <a:lnTo>
                  <a:pt x="468121" y="89916"/>
                </a:lnTo>
                <a:lnTo>
                  <a:pt x="0" y="89916"/>
                </a:lnTo>
                <a:lnTo>
                  <a:pt x="0" y="270002"/>
                </a:lnTo>
                <a:lnTo>
                  <a:pt x="468121" y="270002"/>
                </a:lnTo>
                <a:lnTo>
                  <a:pt x="468121" y="360045"/>
                </a:lnTo>
                <a:lnTo>
                  <a:pt x="648080" y="179959"/>
                </a:lnTo>
                <a:lnTo>
                  <a:pt x="468121" y="0"/>
                </a:lnTo>
                <a:close/>
              </a:path>
            </a:pathLst>
          </a:custGeom>
          <a:solidFill>
            <a:srgbClr val="FF0000"/>
          </a:solidFill>
        </p:spPr>
        <p:txBody>
          <a:bodyPr wrap="square" lIns="0" tIns="0" rIns="0" bIns="0" rtlCol="0"/>
          <a:lstStyle/>
          <a:p>
            <a:endParaRPr/>
          </a:p>
        </p:txBody>
      </p:sp>
      <p:sp>
        <p:nvSpPr>
          <p:cNvPr id="6" name="object 5"/>
          <p:cNvSpPr/>
          <p:nvPr/>
        </p:nvSpPr>
        <p:spPr>
          <a:xfrm>
            <a:off x="4751959" y="3313429"/>
            <a:ext cx="648335" cy="360045"/>
          </a:xfrm>
          <a:custGeom>
            <a:avLst/>
            <a:gdLst/>
            <a:ahLst/>
            <a:cxnLst/>
            <a:rect l="l" t="t" r="r" b="b"/>
            <a:pathLst>
              <a:path w="648335" h="360045">
                <a:moveTo>
                  <a:pt x="0" y="89916"/>
                </a:moveTo>
                <a:lnTo>
                  <a:pt x="468121" y="89916"/>
                </a:lnTo>
                <a:lnTo>
                  <a:pt x="468121" y="0"/>
                </a:lnTo>
                <a:lnTo>
                  <a:pt x="648080" y="179959"/>
                </a:lnTo>
                <a:lnTo>
                  <a:pt x="468121" y="360045"/>
                </a:lnTo>
                <a:lnTo>
                  <a:pt x="468121" y="270002"/>
                </a:lnTo>
                <a:lnTo>
                  <a:pt x="0" y="270002"/>
                </a:lnTo>
                <a:lnTo>
                  <a:pt x="0" y="89916"/>
                </a:lnTo>
                <a:close/>
              </a:path>
            </a:pathLst>
          </a:custGeom>
          <a:ln w="10170">
            <a:solidFill>
              <a:srgbClr val="000000"/>
            </a:solidFill>
          </a:ln>
        </p:spPr>
        <p:txBody>
          <a:bodyPr wrap="square" lIns="0" tIns="0" rIns="0" bIns="0" rtlCol="0"/>
          <a:lstStyle/>
          <a:p>
            <a:endParaRPr/>
          </a:p>
        </p:txBody>
      </p:sp>
      <p:sp>
        <p:nvSpPr>
          <p:cNvPr id="7"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38</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White Mark at Gate Area</a:t>
            </a:r>
            <a:endParaRPr lang="en-GB" altLang="de-DE" dirty="0"/>
          </a:p>
        </p:txBody>
      </p:sp>
      <p:sp>
        <p:nvSpPr>
          <p:cNvPr id="4" name="object 2"/>
          <p:cNvSpPr/>
          <p:nvPr/>
        </p:nvSpPr>
        <p:spPr>
          <a:xfrm>
            <a:off x="539547" y="1052728"/>
            <a:ext cx="6995462" cy="4978795"/>
          </a:xfrm>
          <a:prstGeom prst="rect">
            <a:avLst/>
          </a:prstGeom>
          <a:blipFill>
            <a:blip r:embed="rId3" cstate="print"/>
            <a:stretch>
              <a:fillRect/>
            </a:stretch>
          </a:blipFill>
        </p:spPr>
        <p:txBody>
          <a:bodyPr wrap="square" lIns="0" tIns="0" rIns="0" bIns="0" rtlCol="0"/>
          <a:lstStyle/>
          <a:p>
            <a:endParaRPr/>
          </a:p>
        </p:txBody>
      </p:sp>
      <p:sp>
        <p:nvSpPr>
          <p:cNvPr id="5" name="object 4"/>
          <p:cNvSpPr/>
          <p:nvPr/>
        </p:nvSpPr>
        <p:spPr>
          <a:xfrm>
            <a:off x="2627757" y="2267076"/>
            <a:ext cx="342921" cy="390869"/>
          </a:xfrm>
          <a:custGeom>
            <a:avLst/>
            <a:gdLst/>
            <a:ahLst/>
            <a:cxnLst/>
            <a:rect l="l" t="t" r="r" b="b"/>
            <a:pathLst>
              <a:path w="360044" h="432435">
                <a:moveTo>
                  <a:pt x="360044" y="252095"/>
                </a:moveTo>
                <a:lnTo>
                  <a:pt x="0" y="252095"/>
                </a:lnTo>
                <a:lnTo>
                  <a:pt x="180086" y="432053"/>
                </a:lnTo>
                <a:lnTo>
                  <a:pt x="360044" y="252095"/>
                </a:lnTo>
                <a:close/>
              </a:path>
              <a:path w="360044" h="432435">
                <a:moveTo>
                  <a:pt x="270001" y="0"/>
                </a:moveTo>
                <a:lnTo>
                  <a:pt x="90043" y="0"/>
                </a:lnTo>
                <a:lnTo>
                  <a:pt x="90043" y="252095"/>
                </a:lnTo>
                <a:lnTo>
                  <a:pt x="270001" y="252095"/>
                </a:lnTo>
                <a:lnTo>
                  <a:pt x="270001" y="0"/>
                </a:lnTo>
                <a:close/>
              </a:path>
            </a:pathLst>
          </a:custGeom>
          <a:solidFill>
            <a:srgbClr val="FF0000"/>
          </a:solidFill>
        </p:spPr>
        <p:txBody>
          <a:bodyPr wrap="square" lIns="0" tIns="0" rIns="0" bIns="0" rtlCol="0"/>
          <a:lstStyle/>
          <a:p>
            <a:endParaRPr/>
          </a:p>
        </p:txBody>
      </p:sp>
      <p:sp>
        <p:nvSpPr>
          <p:cNvPr id="6" name="object 5"/>
          <p:cNvSpPr/>
          <p:nvPr/>
        </p:nvSpPr>
        <p:spPr>
          <a:xfrm>
            <a:off x="2627757" y="2267076"/>
            <a:ext cx="342921" cy="390869"/>
          </a:xfrm>
          <a:custGeom>
            <a:avLst/>
            <a:gdLst/>
            <a:ahLst/>
            <a:cxnLst/>
            <a:rect l="l" t="t" r="r" b="b"/>
            <a:pathLst>
              <a:path w="360044" h="432435">
                <a:moveTo>
                  <a:pt x="0" y="252095"/>
                </a:moveTo>
                <a:lnTo>
                  <a:pt x="90043" y="252095"/>
                </a:lnTo>
                <a:lnTo>
                  <a:pt x="90043" y="0"/>
                </a:lnTo>
                <a:lnTo>
                  <a:pt x="270001" y="0"/>
                </a:lnTo>
                <a:lnTo>
                  <a:pt x="270001" y="252095"/>
                </a:lnTo>
                <a:lnTo>
                  <a:pt x="360044" y="252095"/>
                </a:lnTo>
                <a:lnTo>
                  <a:pt x="180086" y="432053"/>
                </a:lnTo>
                <a:lnTo>
                  <a:pt x="0" y="252095"/>
                </a:lnTo>
                <a:close/>
              </a:path>
            </a:pathLst>
          </a:custGeom>
          <a:ln w="10170">
            <a:solidFill>
              <a:srgbClr val="FF0000"/>
            </a:solidFill>
          </a:ln>
        </p:spPr>
        <p:txBody>
          <a:bodyPr wrap="square" lIns="0" tIns="0" rIns="0" bIns="0" rtlCol="0"/>
          <a:lstStyle/>
          <a:p>
            <a:endParaRPr/>
          </a:p>
        </p:txBody>
      </p:sp>
      <p:sp>
        <p:nvSpPr>
          <p:cNvPr id="7"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39</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CN" dirty="0"/>
              <a:t>Material handling – Moisture Content</a:t>
            </a:r>
            <a:endParaRPr lang="zh-TW" altLang="en-US" dirty="0"/>
          </a:p>
        </p:txBody>
      </p:sp>
      <p:sp>
        <p:nvSpPr>
          <p:cNvPr id="6" name="投影片編號版面配置區 5"/>
          <p:cNvSpPr>
            <a:spLocks noGrp="1"/>
          </p:cNvSpPr>
          <p:nvPr>
            <p:ph type="sldNum" sz="quarter" idx="12"/>
          </p:nvPr>
        </p:nvSpPr>
        <p:spPr/>
        <p:txBody>
          <a:bodyPr/>
          <a:lstStyle/>
          <a:p>
            <a:fld id="{48F63A3B-78C7-47BE-AE5E-E10140E04643}" type="slidenum">
              <a:rPr lang="en-US" smtClean="0"/>
              <a:t>4</a:t>
            </a:fld>
            <a:endParaRPr lang="en-US" dirty="0"/>
          </a:p>
        </p:txBody>
      </p:sp>
      <p:sp>
        <p:nvSpPr>
          <p:cNvPr id="28" name="object 3"/>
          <p:cNvSpPr txBox="1"/>
          <p:nvPr/>
        </p:nvSpPr>
        <p:spPr>
          <a:xfrm>
            <a:off x="93979" y="933132"/>
            <a:ext cx="7089335" cy="3090590"/>
          </a:xfrm>
          <a:prstGeom prst="rect">
            <a:avLst/>
          </a:prstGeom>
        </p:spPr>
        <p:txBody>
          <a:bodyPr vert="horz" wrap="square" lIns="0" tIns="12700" rIns="0" bIns="0" rtlCol="0">
            <a:spAutoFit/>
          </a:bodyPr>
          <a:lstStyle/>
          <a:p>
            <a:pPr marL="358775" indent="-346075">
              <a:lnSpc>
                <a:spcPct val="100000"/>
              </a:lnSpc>
              <a:spcBef>
                <a:spcPts val="100"/>
              </a:spcBef>
              <a:buFont typeface="Wingdings"/>
              <a:buChar char=""/>
              <a:tabLst>
                <a:tab pos="358775" algn="l"/>
              </a:tabLst>
            </a:pPr>
            <a:r>
              <a:rPr sz="2000" spc="-25" dirty="0">
                <a:latin typeface="Century Gothic" panose="020B0502020202020204" pitchFamily="34" charset="0"/>
                <a:cs typeface="Arial"/>
              </a:rPr>
              <a:t>Material </a:t>
            </a:r>
            <a:r>
              <a:rPr sz="2000" spc="-5" dirty="0">
                <a:latin typeface="Century Gothic" panose="020B0502020202020204" pitchFamily="34" charset="0"/>
                <a:cs typeface="Arial"/>
              </a:rPr>
              <a:t>moisture </a:t>
            </a:r>
            <a:r>
              <a:rPr sz="2000" spc="-15" dirty="0">
                <a:latin typeface="Century Gothic" panose="020B0502020202020204" pitchFamily="34" charset="0"/>
                <a:cs typeface="Arial"/>
              </a:rPr>
              <a:t>content</a:t>
            </a:r>
            <a:r>
              <a:rPr sz="2000" spc="290" dirty="0">
                <a:latin typeface="Century Gothic" panose="020B0502020202020204" pitchFamily="34" charset="0"/>
                <a:cs typeface="Arial"/>
              </a:rPr>
              <a:t> </a:t>
            </a:r>
            <a:r>
              <a:rPr sz="2000" spc="-20" dirty="0">
                <a:latin typeface="Century Gothic" panose="020B0502020202020204" pitchFamily="34" charset="0"/>
                <a:cs typeface="Arial"/>
              </a:rPr>
              <a:t>measurement</a:t>
            </a:r>
            <a:endParaRPr sz="2000" dirty="0">
              <a:latin typeface="Century Gothic" panose="020B0502020202020204" pitchFamily="34" charset="0"/>
              <a:cs typeface="Arial"/>
            </a:endParaRPr>
          </a:p>
          <a:p>
            <a:pPr marL="815975" lvl="1" indent="-345440">
              <a:lnSpc>
                <a:spcPct val="100000"/>
              </a:lnSpc>
              <a:spcBef>
                <a:spcPts val="5"/>
              </a:spcBef>
              <a:buFont typeface="Wingdings"/>
              <a:buChar char=""/>
              <a:tabLst>
                <a:tab pos="816610" algn="l"/>
              </a:tabLst>
            </a:pPr>
            <a:r>
              <a:rPr sz="2000" spc="-10" dirty="0">
                <a:latin typeface="Century Gothic" panose="020B0502020202020204" pitchFamily="34" charset="0"/>
                <a:cs typeface="Arial"/>
              </a:rPr>
              <a:t>Chemical </a:t>
            </a:r>
            <a:r>
              <a:rPr sz="2000" spc="-25" dirty="0">
                <a:latin typeface="Century Gothic" panose="020B0502020202020204" pitchFamily="34" charset="0"/>
                <a:cs typeface="Arial"/>
              </a:rPr>
              <a:t>test </a:t>
            </a:r>
            <a:r>
              <a:rPr sz="2000" spc="-40" dirty="0">
                <a:latin typeface="Century Gothic" panose="020B0502020202020204" pitchFamily="34" charset="0"/>
                <a:cs typeface="Arial"/>
              </a:rPr>
              <a:t>way</a:t>
            </a:r>
            <a:r>
              <a:rPr sz="2000" spc="254" dirty="0">
                <a:latin typeface="Century Gothic" panose="020B0502020202020204" pitchFamily="34" charset="0"/>
                <a:cs typeface="Arial"/>
              </a:rPr>
              <a:t> </a:t>
            </a:r>
            <a:r>
              <a:rPr sz="2000" spc="-10" dirty="0">
                <a:latin typeface="Century Gothic" panose="020B0502020202020204" pitchFamily="34" charset="0"/>
                <a:cs typeface="Arial"/>
              </a:rPr>
              <a:t>(Recommend)</a:t>
            </a:r>
            <a:endParaRPr sz="2000" dirty="0">
              <a:latin typeface="Century Gothic" panose="020B0502020202020204" pitchFamily="34" charset="0"/>
              <a:cs typeface="Arial"/>
            </a:endParaRPr>
          </a:p>
          <a:p>
            <a:pPr marL="1273810" lvl="2" indent="-345440">
              <a:lnSpc>
                <a:spcPct val="100000"/>
              </a:lnSpc>
              <a:spcBef>
                <a:spcPts val="5"/>
              </a:spcBef>
              <a:buFont typeface="Wingdings"/>
              <a:buChar char=""/>
              <a:tabLst>
                <a:tab pos="1274445" algn="l"/>
              </a:tabLst>
            </a:pPr>
            <a:r>
              <a:rPr sz="2000" spc="-20" dirty="0">
                <a:latin typeface="Century Gothic" panose="020B0502020202020204" pitchFamily="34" charset="0"/>
                <a:cs typeface="Arial"/>
              </a:rPr>
              <a:t>Measurement temp</a:t>
            </a:r>
            <a:r>
              <a:rPr sz="2000" spc="240" dirty="0">
                <a:latin typeface="Century Gothic" panose="020B0502020202020204" pitchFamily="34" charset="0"/>
                <a:cs typeface="Arial"/>
              </a:rPr>
              <a:t> </a:t>
            </a:r>
            <a:r>
              <a:rPr sz="2000" spc="5" dirty="0">
                <a:latin typeface="Century Gothic" panose="020B0502020202020204" pitchFamily="34" charset="0"/>
                <a:cs typeface="Arial"/>
              </a:rPr>
              <a:t>160⁰C</a:t>
            </a:r>
            <a:endParaRPr sz="2000" dirty="0">
              <a:latin typeface="Century Gothic" panose="020B0502020202020204" pitchFamily="34" charset="0"/>
              <a:cs typeface="Arial"/>
            </a:endParaRPr>
          </a:p>
          <a:p>
            <a:pPr lvl="2">
              <a:lnSpc>
                <a:spcPct val="100000"/>
              </a:lnSpc>
              <a:spcBef>
                <a:spcPts val="10"/>
              </a:spcBef>
              <a:buFont typeface="Wingdings"/>
              <a:buChar char=""/>
            </a:pPr>
            <a:endParaRPr sz="2000" dirty="0">
              <a:latin typeface="Century Gothic" panose="020B0502020202020204" pitchFamily="34" charset="0"/>
              <a:cs typeface="Times New Roman"/>
            </a:endParaRPr>
          </a:p>
          <a:p>
            <a:pPr marL="815975" lvl="1" indent="-345440">
              <a:lnSpc>
                <a:spcPct val="100000"/>
              </a:lnSpc>
              <a:spcBef>
                <a:spcPts val="5"/>
              </a:spcBef>
              <a:buFont typeface="Wingdings"/>
              <a:buChar char=""/>
              <a:tabLst>
                <a:tab pos="816610" algn="l"/>
              </a:tabLst>
            </a:pPr>
            <a:r>
              <a:rPr sz="2000" spc="-5" dirty="0">
                <a:latin typeface="Century Gothic" panose="020B0502020202020204" pitchFamily="34" charset="0"/>
                <a:cs typeface="Arial"/>
              </a:rPr>
              <a:t>Physical </a:t>
            </a:r>
            <a:r>
              <a:rPr sz="2000" spc="-25" dirty="0">
                <a:latin typeface="Century Gothic" panose="020B0502020202020204" pitchFamily="34" charset="0"/>
                <a:cs typeface="Arial"/>
              </a:rPr>
              <a:t>test </a:t>
            </a:r>
            <a:r>
              <a:rPr sz="2000" spc="-40" dirty="0">
                <a:latin typeface="Century Gothic" panose="020B0502020202020204" pitchFamily="34" charset="0"/>
                <a:cs typeface="Arial"/>
              </a:rPr>
              <a:t>way </a:t>
            </a:r>
            <a:r>
              <a:rPr sz="2000" spc="-10" dirty="0">
                <a:latin typeface="Century Gothic" panose="020B0502020202020204" pitchFamily="34" charset="0"/>
                <a:cs typeface="Arial"/>
              </a:rPr>
              <a:t>(Not</a:t>
            </a:r>
            <a:r>
              <a:rPr sz="2000" spc="250" dirty="0">
                <a:latin typeface="Century Gothic" panose="020B0502020202020204" pitchFamily="34" charset="0"/>
                <a:cs typeface="Arial"/>
              </a:rPr>
              <a:t> </a:t>
            </a:r>
            <a:r>
              <a:rPr sz="2000" spc="-15" dirty="0">
                <a:latin typeface="Century Gothic" panose="020B0502020202020204" pitchFamily="34" charset="0"/>
                <a:cs typeface="Arial"/>
              </a:rPr>
              <a:t>recommend)</a:t>
            </a:r>
            <a:endParaRPr sz="2000" dirty="0">
              <a:latin typeface="Century Gothic" panose="020B0502020202020204" pitchFamily="34" charset="0"/>
              <a:cs typeface="Arial"/>
            </a:endParaRPr>
          </a:p>
          <a:p>
            <a:pPr marL="1273810" lvl="2" indent="-345440">
              <a:lnSpc>
                <a:spcPct val="100000"/>
              </a:lnSpc>
              <a:spcBef>
                <a:spcPts val="5"/>
              </a:spcBef>
              <a:buFont typeface="Wingdings"/>
              <a:buChar char=""/>
              <a:tabLst>
                <a:tab pos="1274445" algn="l"/>
                <a:tab pos="4986655" algn="l"/>
              </a:tabLst>
            </a:pPr>
            <a:r>
              <a:rPr sz="2000" spc="-20" dirty="0">
                <a:latin typeface="Century Gothic" panose="020B0502020202020204" pitchFamily="34" charset="0"/>
                <a:cs typeface="Arial"/>
              </a:rPr>
              <a:t>Measurement</a:t>
            </a:r>
            <a:r>
              <a:rPr sz="2000" spc="210" dirty="0">
                <a:latin typeface="Century Gothic" panose="020B0502020202020204" pitchFamily="34" charset="0"/>
                <a:cs typeface="Arial"/>
              </a:rPr>
              <a:t> </a:t>
            </a:r>
            <a:r>
              <a:rPr sz="2000" spc="-20" dirty="0">
                <a:latin typeface="Century Gothic" panose="020B0502020202020204" pitchFamily="34" charset="0"/>
                <a:cs typeface="Arial"/>
              </a:rPr>
              <a:t>temp</a:t>
            </a:r>
            <a:r>
              <a:rPr sz="2000" spc="100" dirty="0">
                <a:latin typeface="Century Gothic" panose="020B0502020202020204" pitchFamily="34" charset="0"/>
                <a:cs typeface="Arial"/>
              </a:rPr>
              <a:t> </a:t>
            </a:r>
            <a:r>
              <a:rPr sz="2000" spc="0" dirty="0">
                <a:latin typeface="Century Gothic" panose="020B0502020202020204" pitchFamily="34" charset="0"/>
                <a:cs typeface="Arial"/>
              </a:rPr>
              <a:t>160⁰C</a:t>
            </a:r>
            <a:r>
              <a:rPr sz="2000" dirty="0">
                <a:latin typeface="Century Gothic" panose="020B0502020202020204" pitchFamily="34" charset="0"/>
                <a:cs typeface="Arial"/>
              </a:rPr>
              <a:t>&amp; &gt;</a:t>
            </a:r>
            <a:r>
              <a:rPr sz="2000" spc="-75" dirty="0">
                <a:latin typeface="Century Gothic" panose="020B0502020202020204" pitchFamily="34" charset="0"/>
                <a:cs typeface="Arial"/>
              </a:rPr>
              <a:t> </a:t>
            </a:r>
            <a:r>
              <a:rPr sz="2000" spc="5" dirty="0">
                <a:latin typeface="Century Gothic" panose="020B0502020202020204" pitchFamily="34" charset="0"/>
                <a:cs typeface="Arial"/>
              </a:rPr>
              <a:t>20mins</a:t>
            </a:r>
            <a:endParaRPr sz="2000" dirty="0">
              <a:latin typeface="Century Gothic" panose="020B0502020202020204" pitchFamily="34" charset="0"/>
              <a:cs typeface="Arial"/>
            </a:endParaRPr>
          </a:p>
          <a:p>
            <a:pPr lvl="2">
              <a:lnSpc>
                <a:spcPct val="100000"/>
              </a:lnSpc>
              <a:buFont typeface="Wingdings"/>
              <a:buChar char=""/>
            </a:pPr>
            <a:endParaRPr sz="2000" dirty="0">
              <a:latin typeface="Century Gothic" panose="020B0502020202020204" pitchFamily="34" charset="0"/>
              <a:cs typeface="Times New Roman"/>
            </a:endParaRPr>
          </a:p>
          <a:p>
            <a:pPr lvl="2">
              <a:lnSpc>
                <a:spcPct val="100000"/>
              </a:lnSpc>
              <a:spcBef>
                <a:spcPts val="20"/>
              </a:spcBef>
              <a:buFont typeface="Wingdings"/>
              <a:buChar char=""/>
            </a:pPr>
            <a:endParaRPr sz="2000" dirty="0">
              <a:latin typeface="Century Gothic" panose="020B0502020202020204" pitchFamily="34" charset="0"/>
              <a:cs typeface="Times New Roman"/>
            </a:endParaRPr>
          </a:p>
          <a:p>
            <a:pPr marL="358775" indent="-346075">
              <a:lnSpc>
                <a:spcPct val="100000"/>
              </a:lnSpc>
              <a:buFont typeface="Wingdings"/>
              <a:buChar char=""/>
              <a:tabLst>
                <a:tab pos="358775" algn="l"/>
              </a:tabLst>
            </a:pPr>
            <a:r>
              <a:rPr sz="2000" spc="-25" dirty="0">
                <a:latin typeface="Century Gothic" panose="020B0502020202020204" pitchFamily="34" charset="0"/>
                <a:cs typeface="Arial"/>
              </a:rPr>
              <a:t>Material </a:t>
            </a:r>
            <a:r>
              <a:rPr sz="2000" spc="-5" dirty="0">
                <a:latin typeface="Century Gothic" panose="020B0502020202020204" pitchFamily="34" charset="0"/>
                <a:cs typeface="Arial"/>
              </a:rPr>
              <a:t>moisture </a:t>
            </a:r>
            <a:r>
              <a:rPr sz="2000" spc="-15" dirty="0">
                <a:latin typeface="Century Gothic" panose="020B0502020202020204" pitchFamily="34" charset="0"/>
                <a:cs typeface="Arial"/>
              </a:rPr>
              <a:t>content</a:t>
            </a:r>
            <a:r>
              <a:rPr sz="2000" spc="290" dirty="0">
                <a:latin typeface="Century Gothic" panose="020B0502020202020204" pitchFamily="34" charset="0"/>
                <a:cs typeface="Arial"/>
              </a:rPr>
              <a:t> </a:t>
            </a:r>
            <a:r>
              <a:rPr sz="2000" spc="-10" dirty="0">
                <a:latin typeface="Century Gothic" panose="020B0502020202020204" pitchFamily="34" charset="0"/>
                <a:cs typeface="Arial"/>
              </a:rPr>
              <a:t>requirement</a:t>
            </a:r>
            <a:endParaRPr sz="2000" dirty="0">
              <a:latin typeface="Century Gothic" panose="020B0502020202020204" pitchFamily="34" charset="0"/>
              <a:cs typeface="Arial"/>
            </a:endParaRPr>
          </a:p>
          <a:p>
            <a:pPr marL="815975" lvl="1" indent="-345440">
              <a:lnSpc>
                <a:spcPct val="100000"/>
              </a:lnSpc>
              <a:spcBef>
                <a:spcPts val="5"/>
              </a:spcBef>
              <a:buFont typeface="Wingdings"/>
              <a:buChar char=""/>
              <a:tabLst>
                <a:tab pos="816610" algn="l"/>
              </a:tabLst>
            </a:pPr>
            <a:r>
              <a:rPr sz="2000" dirty="0">
                <a:latin typeface="Century Gothic" panose="020B0502020202020204" pitchFamily="34" charset="0"/>
                <a:cs typeface="Arial"/>
              </a:rPr>
              <a:t>0.02—0.06%</a:t>
            </a:r>
          </a:p>
        </p:txBody>
      </p:sp>
      <p:sp>
        <p:nvSpPr>
          <p:cNvPr id="29" name="object 5"/>
          <p:cNvSpPr/>
          <p:nvPr/>
        </p:nvSpPr>
        <p:spPr>
          <a:xfrm>
            <a:off x="5952990" y="902357"/>
            <a:ext cx="1399031" cy="1576070"/>
          </a:xfrm>
          <a:prstGeom prst="rect">
            <a:avLst/>
          </a:prstGeom>
          <a:blipFill>
            <a:blip r:embed="rId2" cstate="print"/>
            <a:stretch>
              <a:fillRect/>
            </a:stretch>
          </a:blipFill>
        </p:spPr>
        <p:txBody>
          <a:bodyPr wrap="square" lIns="0" tIns="0" rIns="0" bIns="0" rtlCol="0"/>
          <a:lstStyle/>
          <a:p>
            <a:endParaRPr sz="2000">
              <a:latin typeface="Century Gothic" panose="020B0502020202020204" pitchFamily="34" charset="0"/>
            </a:endParaRPr>
          </a:p>
        </p:txBody>
      </p:sp>
      <p:sp>
        <p:nvSpPr>
          <p:cNvPr id="30" name="object 6"/>
          <p:cNvSpPr/>
          <p:nvPr/>
        </p:nvSpPr>
        <p:spPr>
          <a:xfrm>
            <a:off x="2518989" y="3771492"/>
            <a:ext cx="2908173" cy="1427734"/>
          </a:xfrm>
          <a:prstGeom prst="rect">
            <a:avLst/>
          </a:prstGeom>
          <a:blipFill>
            <a:blip r:embed="rId3" cstate="print"/>
            <a:stretch>
              <a:fillRect/>
            </a:stretch>
          </a:blipFill>
        </p:spPr>
        <p:txBody>
          <a:bodyPr wrap="square" lIns="0" tIns="0" rIns="0" bIns="0" rtlCol="0"/>
          <a:lstStyle/>
          <a:p>
            <a:endParaRPr sz="2000">
              <a:latin typeface="Century Gothic" panose="020B0502020202020204" pitchFamily="34" charset="0"/>
            </a:endParaRPr>
          </a:p>
        </p:txBody>
      </p:sp>
      <p:sp>
        <p:nvSpPr>
          <p:cNvPr id="31" name="object 7"/>
          <p:cNvSpPr/>
          <p:nvPr/>
        </p:nvSpPr>
        <p:spPr>
          <a:xfrm>
            <a:off x="8232355" y="1763596"/>
            <a:ext cx="2188464" cy="1801876"/>
          </a:xfrm>
          <a:prstGeom prst="rect">
            <a:avLst/>
          </a:prstGeom>
          <a:blipFill>
            <a:blip r:embed="rId4" cstate="print"/>
            <a:stretch>
              <a:fillRect/>
            </a:stretch>
          </a:blipFill>
        </p:spPr>
        <p:txBody>
          <a:bodyPr wrap="square" lIns="0" tIns="0" rIns="0" bIns="0" rtlCol="0"/>
          <a:lstStyle/>
          <a:p>
            <a:endParaRPr sz="2000">
              <a:latin typeface="Century Gothic" panose="020B0502020202020204" pitchFamily="34" charset="0"/>
            </a:endParaRPr>
          </a:p>
        </p:txBody>
      </p:sp>
      <p:sp>
        <p:nvSpPr>
          <p:cNvPr id="33" name="object 8"/>
          <p:cNvSpPr txBox="1"/>
          <p:nvPr/>
        </p:nvSpPr>
        <p:spPr>
          <a:xfrm>
            <a:off x="332548" y="5284470"/>
            <a:ext cx="11370014" cy="660437"/>
          </a:xfrm>
          <a:prstGeom prst="rect">
            <a:avLst/>
          </a:prstGeom>
          <a:solidFill>
            <a:srgbClr val="FFFF00">
              <a:alpha val="50195"/>
            </a:srgbClr>
          </a:solidFill>
          <a:ln w="38100">
            <a:solidFill>
              <a:srgbClr val="FF0000"/>
            </a:solidFill>
          </a:ln>
        </p:spPr>
        <p:txBody>
          <a:bodyPr vert="horz" wrap="square" lIns="0" tIns="44450" rIns="0" bIns="0" rtlCol="0">
            <a:spAutoFit/>
          </a:bodyPr>
          <a:lstStyle/>
          <a:p>
            <a:pPr marL="91440" marR="155575">
              <a:lnSpc>
                <a:spcPct val="100000"/>
              </a:lnSpc>
              <a:spcBef>
                <a:spcPts val="350"/>
              </a:spcBef>
            </a:pPr>
            <a:r>
              <a:rPr sz="2000" dirty="0">
                <a:solidFill>
                  <a:srgbClr val="0000FF"/>
                </a:solidFill>
                <a:latin typeface="Century Gothic" panose="020B0502020202020204" pitchFamily="34" charset="0"/>
                <a:cs typeface="Arial"/>
              </a:rPr>
              <a:t>Note: Material </a:t>
            </a:r>
            <a:r>
              <a:rPr sz="2000" spc="10" dirty="0">
                <a:solidFill>
                  <a:srgbClr val="0000FF"/>
                </a:solidFill>
                <a:latin typeface="Century Gothic" panose="020B0502020202020204" pitchFamily="34" charset="0"/>
                <a:cs typeface="Arial"/>
              </a:rPr>
              <a:t>moisture </a:t>
            </a:r>
            <a:r>
              <a:rPr sz="2000" spc="0" dirty="0">
                <a:solidFill>
                  <a:srgbClr val="0000FF"/>
                </a:solidFill>
                <a:latin typeface="Century Gothic" panose="020B0502020202020204" pitchFamily="34" charset="0"/>
                <a:cs typeface="Arial"/>
              </a:rPr>
              <a:t>content </a:t>
            </a:r>
            <a:r>
              <a:rPr sz="2000" spc="5" dirty="0">
                <a:solidFill>
                  <a:srgbClr val="0000FF"/>
                </a:solidFill>
                <a:latin typeface="Century Gothic" panose="020B0502020202020204" pitchFamily="34" charset="0"/>
                <a:cs typeface="Arial"/>
              </a:rPr>
              <a:t>is </a:t>
            </a:r>
            <a:r>
              <a:rPr sz="2000" dirty="0">
                <a:solidFill>
                  <a:srgbClr val="FF0000"/>
                </a:solidFill>
                <a:latin typeface="Century Gothic" panose="020B0502020202020204" pitchFamily="34" charset="0"/>
                <a:cs typeface="Arial"/>
              </a:rPr>
              <a:t>0.015% </a:t>
            </a:r>
            <a:r>
              <a:rPr sz="2000" dirty="0">
                <a:solidFill>
                  <a:srgbClr val="0000FF"/>
                </a:solidFill>
                <a:latin typeface="Century Gothic" panose="020B0502020202020204" pitchFamily="34" charset="0"/>
                <a:cs typeface="Arial"/>
              </a:rPr>
              <a:t>after </a:t>
            </a:r>
            <a:r>
              <a:rPr sz="2000" spc="-5" dirty="0">
                <a:solidFill>
                  <a:srgbClr val="0000FF"/>
                </a:solidFill>
                <a:latin typeface="Century Gothic" panose="020B0502020202020204" pitchFamily="34" charset="0"/>
                <a:cs typeface="Arial"/>
              </a:rPr>
              <a:t>drying. </a:t>
            </a:r>
            <a:r>
              <a:rPr sz="2000" spc="-25" dirty="0">
                <a:solidFill>
                  <a:srgbClr val="0000FF"/>
                </a:solidFill>
                <a:latin typeface="Century Gothic" panose="020B0502020202020204" pitchFamily="34" charset="0"/>
                <a:cs typeface="Arial"/>
              </a:rPr>
              <a:t>There </a:t>
            </a:r>
            <a:r>
              <a:rPr sz="2000" spc="5" dirty="0">
                <a:solidFill>
                  <a:srgbClr val="0000FF"/>
                </a:solidFill>
                <a:latin typeface="Century Gothic" panose="020B0502020202020204" pitchFamily="34" charset="0"/>
                <a:cs typeface="Arial"/>
              </a:rPr>
              <a:t>is </a:t>
            </a:r>
            <a:r>
              <a:rPr sz="2000" spc="0" dirty="0">
                <a:solidFill>
                  <a:srgbClr val="0000FF"/>
                </a:solidFill>
                <a:latin typeface="Century Gothic" panose="020B0502020202020204" pitchFamily="34" charset="0"/>
                <a:cs typeface="Arial"/>
              </a:rPr>
              <a:t>bubble</a:t>
            </a:r>
            <a:r>
              <a:rPr sz="2000" spc="-350" dirty="0">
                <a:solidFill>
                  <a:srgbClr val="0000FF"/>
                </a:solidFill>
                <a:latin typeface="Century Gothic" panose="020B0502020202020204" pitchFamily="34" charset="0"/>
                <a:cs typeface="Arial"/>
              </a:rPr>
              <a:t> </a:t>
            </a:r>
            <a:r>
              <a:rPr sz="2000" dirty="0">
                <a:solidFill>
                  <a:srgbClr val="0000FF"/>
                </a:solidFill>
                <a:latin typeface="Century Gothic" panose="020B0502020202020204" pitchFamily="34" charset="0"/>
                <a:cs typeface="Arial"/>
              </a:rPr>
              <a:t>on  </a:t>
            </a:r>
            <a:r>
              <a:rPr sz="2000" spc="25" dirty="0">
                <a:solidFill>
                  <a:srgbClr val="0000FF"/>
                </a:solidFill>
                <a:latin typeface="Century Gothic" panose="020B0502020202020204" pitchFamily="34" charset="0"/>
                <a:cs typeface="Arial"/>
              </a:rPr>
              <a:t>melt</a:t>
            </a:r>
            <a:r>
              <a:rPr sz="2000" spc="-150" dirty="0">
                <a:solidFill>
                  <a:srgbClr val="0000FF"/>
                </a:solidFill>
                <a:latin typeface="Century Gothic" panose="020B0502020202020204" pitchFamily="34" charset="0"/>
                <a:cs typeface="Arial"/>
              </a:rPr>
              <a:t> </a:t>
            </a:r>
            <a:r>
              <a:rPr sz="2000" spc="10" dirty="0">
                <a:solidFill>
                  <a:srgbClr val="0000FF"/>
                </a:solidFill>
                <a:latin typeface="Century Gothic" panose="020B0502020202020204" pitchFamily="34" charset="0"/>
                <a:cs typeface="Arial"/>
              </a:rPr>
              <a:t>cake.</a:t>
            </a:r>
            <a:r>
              <a:rPr sz="2000" spc="-65" dirty="0">
                <a:solidFill>
                  <a:srgbClr val="0000FF"/>
                </a:solidFill>
                <a:latin typeface="Century Gothic" panose="020B0502020202020204" pitchFamily="34" charset="0"/>
                <a:cs typeface="Arial"/>
              </a:rPr>
              <a:t> </a:t>
            </a:r>
            <a:r>
              <a:rPr sz="2000" spc="0" dirty="0">
                <a:solidFill>
                  <a:srgbClr val="0000FF"/>
                </a:solidFill>
                <a:latin typeface="Century Gothic" panose="020B0502020202020204" pitchFamily="34" charset="0"/>
                <a:cs typeface="Arial"/>
              </a:rPr>
              <a:t>Molded</a:t>
            </a:r>
            <a:r>
              <a:rPr sz="2000" spc="-60" dirty="0">
                <a:solidFill>
                  <a:srgbClr val="0000FF"/>
                </a:solidFill>
                <a:latin typeface="Century Gothic" panose="020B0502020202020204" pitchFamily="34" charset="0"/>
                <a:cs typeface="Arial"/>
              </a:rPr>
              <a:t> </a:t>
            </a:r>
            <a:r>
              <a:rPr sz="2000" spc="-5" dirty="0">
                <a:solidFill>
                  <a:srgbClr val="0000FF"/>
                </a:solidFill>
                <a:latin typeface="Century Gothic" panose="020B0502020202020204" pitchFamily="34" charset="0"/>
                <a:cs typeface="Arial"/>
              </a:rPr>
              <a:t>parts</a:t>
            </a:r>
            <a:r>
              <a:rPr sz="2000" spc="-30" dirty="0">
                <a:solidFill>
                  <a:srgbClr val="0000FF"/>
                </a:solidFill>
                <a:latin typeface="Century Gothic" panose="020B0502020202020204" pitchFamily="34" charset="0"/>
                <a:cs typeface="Arial"/>
              </a:rPr>
              <a:t> </a:t>
            </a:r>
            <a:r>
              <a:rPr sz="2000" dirty="0">
                <a:solidFill>
                  <a:srgbClr val="0000FF"/>
                </a:solidFill>
                <a:latin typeface="Century Gothic" panose="020B0502020202020204" pitchFamily="34" charset="0"/>
                <a:cs typeface="Arial"/>
              </a:rPr>
              <a:t>occurred</a:t>
            </a:r>
            <a:r>
              <a:rPr sz="2000" spc="-65" dirty="0">
                <a:solidFill>
                  <a:srgbClr val="0000FF"/>
                </a:solidFill>
                <a:latin typeface="Century Gothic" panose="020B0502020202020204" pitchFamily="34" charset="0"/>
                <a:cs typeface="Arial"/>
              </a:rPr>
              <a:t> </a:t>
            </a:r>
            <a:r>
              <a:rPr sz="2000" spc="25" dirty="0">
                <a:solidFill>
                  <a:srgbClr val="0000FF"/>
                </a:solidFill>
                <a:latin typeface="Century Gothic" panose="020B0502020202020204" pitchFamily="34" charset="0"/>
                <a:cs typeface="Arial"/>
              </a:rPr>
              <a:t>small</a:t>
            </a:r>
            <a:r>
              <a:rPr sz="2000" spc="-204" dirty="0">
                <a:solidFill>
                  <a:srgbClr val="0000FF"/>
                </a:solidFill>
                <a:latin typeface="Century Gothic" panose="020B0502020202020204" pitchFamily="34" charset="0"/>
                <a:cs typeface="Arial"/>
              </a:rPr>
              <a:t> </a:t>
            </a:r>
            <a:r>
              <a:rPr sz="2000" spc="0" dirty="0">
                <a:solidFill>
                  <a:srgbClr val="0000FF"/>
                </a:solidFill>
                <a:latin typeface="Century Gothic" panose="020B0502020202020204" pitchFamily="34" charset="0"/>
                <a:cs typeface="Arial"/>
              </a:rPr>
              <a:t>bubble</a:t>
            </a:r>
            <a:r>
              <a:rPr sz="2000" spc="-65" dirty="0">
                <a:solidFill>
                  <a:srgbClr val="0000FF"/>
                </a:solidFill>
                <a:latin typeface="Century Gothic" panose="020B0502020202020204" pitchFamily="34" charset="0"/>
                <a:cs typeface="Arial"/>
              </a:rPr>
              <a:t> </a:t>
            </a:r>
            <a:r>
              <a:rPr sz="2000" dirty="0">
                <a:solidFill>
                  <a:srgbClr val="0000FF"/>
                </a:solidFill>
                <a:latin typeface="Century Gothic" panose="020B0502020202020204" pitchFamily="34" charset="0"/>
                <a:cs typeface="Arial"/>
              </a:rPr>
              <a:t>on</a:t>
            </a:r>
            <a:r>
              <a:rPr sz="2000" spc="5" dirty="0">
                <a:solidFill>
                  <a:srgbClr val="0000FF"/>
                </a:solidFill>
                <a:latin typeface="Century Gothic" panose="020B0502020202020204" pitchFamily="34" charset="0"/>
                <a:cs typeface="Arial"/>
              </a:rPr>
              <a:t> </a:t>
            </a:r>
            <a:r>
              <a:rPr sz="2000" spc="-5" dirty="0">
                <a:solidFill>
                  <a:srgbClr val="0000FF"/>
                </a:solidFill>
                <a:latin typeface="Century Gothic" panose="020B0502020202020204" pitchFamily="34" charset="0"/>
                <a:cs typeface="Arial"/>
              </a:rPr>
              <a:t>part</a:t>
            </a:r>
            <a:r>
              <a:rPr sz="2000" spc="5" dirty="0">
                <a:solidFill>
                  <a:srgbClr val="0000FF"/>
                </a:solidFill>
                <a:latin typeface="Century Gothic" panose="020B0502020202020204" pitchFamily="34" charset="0"/>
                <a:cs typeface="Arial"/>
              </a:rPr>
              <a:t> </a:t>
            </a:r>
            <a:r>
              <a:rPr sz="2000" spc="0" dirty="0">
                <a:solidFill>
                  <a:srgbClr val="0000FF"/>
                </a:solidFill>
                <a:latin typeface="Century Gothic" panose="020B0502020202020204" pitchFamily="34" charset="0"/>
                <a:cs typeface="Arial"/>
              </a:rPr>
              <a:t>surface.</a:t>
            </a:r>
            <a:endParaRPr sz="2000">
              <a:latin typeface="Century Gothic" panose="020B0502020202020204" pitchFamily="34" charset="0"/>
              <a:cs typeface="Arial"/>
            </a:endParaRPr>
          </a:p>
        </p:txBody>
      </p:sp>
      <p:sp>
        <p:nvSpPr>
          <p:cNvPr id="34" name="object 9"/>
          <p:cNvSpPr/>
          <p:nvPr/>
        </p:nvSpPr>
        <p:spPr>
          <a:xfrm>
            <a:off x="3901002" y="4892228"/>
            <a:ext cx="144145" cy="360045"/>
          </a:xfrm>
          <a:custGeom>
            <a:avLst/>
            <a:gdLst/>
            <a:ahLst/>
            <a:cxnLst/>
            <a:rect l="l" t="t" r="r" b="b"/>
            <a:pathLst>
              <a:path w="144145" h="360045">
                <a:moveTo>
                  <a:pt x="108076" y="72008"/>
                </a:moveTo>
                <a:lnTo>
                  <a:pt x="36067" y="72008"/>
                </a:lnTo>
                <a:lnTo>
                  <a:pt x="36067" y="360032"/>
                </a:lnTo>
                <a:lnTo>
                  <a:pt x="108076" y="360032"/>
                </a:lnTo>
                <a:lnTo>
                  <a:pt x="108076" y="72008"/>
                </a:lnTo>
                <a:close/>
              </a:path>
              <a:path w="144145" h="360045">
                <a:moveTo>
                  <a:pt x="72008" y="0"/>
                </a:moveTo>
                <a:lnTo>
                  <a:pt x="0" y="72008"/>
                </a:lnTo>
                <a:lnTo>
                  <a:pt x="144017" y="72008"/>
                </a:lnTo>
                <a:lnTo>
                  <a:pt x="72008" y="0"/>
                </a:lnTo>
                <a:close/>
              </a:path>
            </a:pathLst>
          </a:custGeom>
          <a:solidFill>
            <a:srgbClr val="FF0000"/>
          </a:solidFill>
        </p:spPr>
        <p:txBody>
          <a:bodyPr wrap="square" lIns="0" tIns="0" rIns="0" bIns="0" rtlCol="0"/>
          <a:lstStyle/>
          <a:p>
            <a:endParaRPr sz="2000">
              <a:latin typeface="Century Gothic" panose="020B0502020202020204" pitchFamily="34" charset="0"/>
            </a:endParaRPr>
          </a:p>
        </p:txBody>
      </p:sp>
    </p:spTree>
    <p:extLst>
      <p:ext uri="{BB962C8B-B14F-4D97-AF65-F5344CB8AC3E}">
        <p14:creationId xmlns:p14="http://schemas.microsoft.com/office/powerpoint/2010/main" val="11237501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White Mark at Gate Area</a:t>
            </a:r>
            <a:endParaRPr lang="en-GB" altLang="de-DE" dirty="0"/>
          </a:p>
        </p:txBody>
      </p:sp>
      <p:sp>
        <p:nvSpPr>
          <p:cNvPr id="4" name="object 2"/>
          <p:cNvSpPr/>
          <p:nvPr/>
        </p:nvSpPr>
        <p:spPr>
          <a:xfrm>
            <a:off x="495604" y="933970"/>
            <a:ext cx="6547033" cy="5176684"/>
          </a:xfrm>
          <a:prstGeom prst="rect">
            <a:avLst/>
          </a:prstGeom>
          <a:blipFill>
            <a:blip r:embed="rId3" cstate="print"/>
            <a:stretch>
              <a:fillRect/>
            </a:stretch>
          </a:blipFill>
        </p:spPr>
        <p:txBody>
          <a:bodyPr wrap="square" lIns="0" tIns="0" rIns="0" bIns="0" rtlCol="0"/>
          <a:lstStyle/>
          <a:p>
            <a:endParaRPr/>
          </a:p>
        </p:txBody>
      </p:sp>
      <p:sp>
        <p:nvSpPr>
          <p:cNvPr id="5"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40</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r>
              <a:rPr lang="en-US" altLang="zh-CN" dirty="0"/>
              <a:t>Suggestion: White Mark at Gate Area</a:t>
            </a:r>
            <a:endParaRPr lang="en-GB" altLang="de-DE" dirty="0"/>
          </a:p>
        </p:txBody>
      </p:sp>
      <p:sp>
        <p:nvSpPr>
          <p:cNvPr id="12291" name="Textfeld 1"/>
          <p:cNvSpPr txBox="1">
            <a:spLocks noChangeArrowheads="1"/>
          </p:cNvSpPr>
          <p:nvPr/>
        </p:nvSpPr>
        <p:spPr bwMode="auto">
          <a:xfrm>
            <a:off x="350873" y="1008580"/>
            <a:ext cx="11395650" cy="2308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9" tIns="45715" rIns="91429" bIns="45715">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358140" marR="5080" indent="-345440">
              <a:lnSpc>
                <a:spcPct val="100000"/>
              </a:lnSpc>
              <a:spcBef>
                <a:spcPts val="100"/>
              </a:spcBef>
              <a:buFont typeface="Wingdings" panose="05000000000000000000" pitchFamily="2" charset="2"/>
              <a:buChar char="Ø"/>
              <a:tabLst>
                <a:tab pos="358140" algn="l"/>
                <a:tab pos="358775" algn="l"/>
              </a:tabLst>
            </a:pPr>
            <a:r>
              <a:rPr lang="en-US" altLang="zh-CN" sz="2400" spc="-40" dirty="0">
                <a:latin typeface="Century Gothic" panose="020B0502020202020204" pitchFamily="34" charset="0"/>
                <a:cs typeface="Arial"/>
              </a:rPr>
              <a:t>Enlarge gate size or change to side gate to avoid  high pressure at gate point</a:t>
            </a:r>
          </a:p>
          <a:p>
            <a:pPr marL="342900" indent="-342900">
              <a:lnSpc>
                <a:spcPct val="100000"/>
              </a:lnSpc>
              <a:spcBef>
                <a:spcPts val="40"/>
              </a:spcBef>
              <a:buFont typeface="Wingdings" panose="05000000000000000000" pitchFamily="2" charset="2"/>
              <a:buChar char="Ø"/>
            </a:pPr>
            <a:endParaRPr lang="en-US" altLang="zh-CN" sz="2400" spc="-40" dirty="0">
              <a:latin typeface="Century Gothic" panose="020B0502020202020204" pitchFamily="34" charset="0"/>
              <a:cs typeface="Arial"/>
            </a:endParaRPr>
          </a:p>
          <a:p>
            <a:pPr marL="358140" indent="-345440">
              <a:lnSpc>
                <a:spcPct val="100000"/>
              </a:lnSpc>
              <a:buFont typeface="Wingdings" panose="05000000000000000000" pitchFamily="2" charset="2"/>
              <a:buChar char="Ø"/>
              <a:tabLst>
                <a:tab pos="358140" algn="l"/>
                <a:tab pos="358775" algn="l"/>
              </a:tabLst>
            </a:pPr>
            <a:r>
              <a:rPr lang="en-US" altLang="zh-CN" sz="2400" spc="-40" dirty="0">
                <a:latin typeface="Century Gothic" panose="020B0502020202020204" pitchFamily="34" charset="0"/>
                <a:cs typeface="Arial"/>
              </a:rPr>
              <a:t>Enlarge gate size to avoid thermal degradation</a:t>
            </a:r>
          </a:p>
          <a:p>
            <a:pPr marL="342900" indent="-342900">
              <a:lnSpc>
                <a:spcPct val="100000"/>
              </a:lnSpc>
              <a:spcBef>
                <a:spcPts val="35"/>
              </a:spcBef>
              <a:buFont typeface="Wingdings" panose="05000000000000000000" pitchFamily="2" charset="2"/>
              <a:buChar char="Ø"/>
            </a:pPr>
            <a:endParaRPr lang="en-US" altLang="zh-CN" sz="2400" spc="-40" dirty="0">
              <a:latin typeface="Century Gothic" panose="020B0502020202020204" pitchFamily="34" charset="0"/>
              <a:cs typeface="Arial"/>
            </a:endParaRPr>
          </a:p>
          <a:p>
            <a:pPr marL="358140" marR="34925" indent="-345440">
              <a:lnSpc>
                <a:spcPct val="100000"/>
              </a:lnSpc>
              <a:buFont typeface="Wingdings" panose="05000000000000000000" pitchFamily="2" charset="2"/>
              <a:buChar char="Ø"/>
              <a:tabLst>
                <a:tab pos="358140" algn="l"/>
                <a:tab pos="358775" algn="l"/>
              </a:tabLst>
            </a:pPr>
            <a:r>
              <a:rPr lang="en-US" altLang="zh-CN" sz="2400" spc="-40" dirty="0">
                <a:latin typeface="Century Gothic" panose="020B0502020202020204" pitchFamily="34" charset="0"/>
                <a:cs typeface="Arial"/>
              </a:rPr>
              <a:t>High mold surface temp. will help to improve the  surface quality</a:t>
            </a:r>
          </a:p>
        </p:txBody>
      </p:sp>
      <p:sp>
        <p:nvSpPr>
          <p:cNvPr id="4"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41</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11529984" cy="838200"/>
          </a:xfrm>
        </p:spPr>
        <p:txBody>
          <a:bodyPr>
            <a:noAutofit/>
          </a:bodyPr>
          <a:lstStyle/>
          <a:p>
            <a:pPr marL="60960">
              <a:lnSpc>
                <a:spcPct val="100000"/>
              </a:lnSpc>
              <a:spcBef>
                <a:spcPts val="105"/>
              </a:spcBef>
            </a:pPr>
            <a:r>
              <a:rPr lang="en-US" altLang="zh-CN" dirty="0"/>
              <a:t>Flow Mark Occur at Gate Area after Heating in 80⁰C Water</a:t>
            </a:r>
            <a:endParaRPr lang="en-GB" altLang="de-DE" dirty="0"/>
          </a:p>
        </p:txBody>
      </p:sp>
      <p:sp>
        <p:nvSpPr>
          <p:cNvPr id="4" name="object 4"/>
          <p:cNvSpPr/>
          <p:nvPr/>
        </p:nvSpPr>
        <p:spPr>
          <a:xfrm>
            <a:off x="1518393" y="3154552"/>
            <a:ext cx="2805956" cy="1895738"/>
          </a:xfrm>
          <a:prstGeom prst="rect">
            <a:avLst/>
          </a:prstGeom>
          <a:blipFill>
            <a:blip r:embed="rId3" cstate="print"/>
            <a:stretch>
              <a:fillRect/>
            </a:stretch>
          </a:blipFill>
        </p:spPr>
        <p:txBody>
          <a:bodyPr wrap="square" lIns="0" tIns="0" rIns="0" bIns="0" rtlCol="0"/>
          <a:lstStyle/>
          <a:p>
            <a:endParaRPr>
              <a:latin typeface="Century Gothic" panose="020B0502020202020204" pitchFamily="34" charset="0"/>
            </a:endParaRPr>
          </a:p>
        </p:txBody>
      </p:sp>
      <p:sp>
        <p:nvSpPr>
          <p:cNvPr id="5" name="object 5"/>
          <p:cNvSpPr/>
          <p:nvPr/>
        </p:nvSpPr>
        <p:spPr>
          <a:xfrm>
            <a:off x="1474517" y="1124711"/>
            <a:ext cx="5716282" cy="1858683"/>
          </a:xfrm>
          <a:prstGeom prst="rect">
            <a:avLst/>
          </a:prstGeom>
          <a:blipFill>
            <a:blip r:embed="rId4" cstate="print"/>
            <a:stretch>
              <a:fillRect/>
            </a:stretch>
          </a:blipFill>
        </p:spPr>
        <p:txBody>
          <a:bodyPr wrap="square" lIns="0" tIns="0" rIns="0" bIns="0" rtlCol="0"/>
          <a:lstStyle/>
          <a:p>
            <a:endParaRPr>
              <a:latin typeface="Century Gothic" panose="020B0502020202020204" pitchFamily="34" charset="0"/>
            </a:endParaRPr>
          </a:p>
        </p:txBody>
      </p:sp>
      <p:sp>
        <p:nvSpPr>
          <p:cNvPr id="6" name="object 6"/>
          <p:cNvSpPr/>
          <p:nvPr/>
        </p:nvSpPr>
        <p:spPr>
          <a:xfrm>
            <a:off x="4716017" y="3103245"/>
            <a:ext cx="3035426" cy="2062098"/>
          </a:xfrm>
          <a:prstGeom prst="rect">
            <a:avLst/>
          </a:prstGeom>
          <a:blipFill>
            <a:blip r:embed="rId5" cstate="print"/>
            <a:stretch>
              <a:fillRect/>
            </a:stretch>
          </a:blipFill>
        </p:spPr>
        <p:txBody>
          <a:bodyPr wrap="square" lIns="0" tIns="0" rIns="0" bIns="0" rtlCol="0"/>
          <a:lstStyle/>
          <a:p>
            <a:endParaRPr>
              <a:latin typeface="Century Gothic" panose="020B0502020202020204" pitchFamily="34" charset="0"/>
            </a:endParaRPr>
          </a:p>
        </p:txBody>
      </p:sp>
      <p:sp>
        <p:nvSpPr>
          <p:cNvPr id="7" name="object 7"/>
          <p:cNvSpPr/>
          <p:nvPr/>
        </p:nvSpPr>
        <p:spPr>
          <a:xfrm>
            <a:off x="2771775" y="4181475"/>
            <a:ext cx="1080135" cy="831850"/>
          </a:xfrm>
          <a:custGeom>
            <a:avLst/>
            <a:gdLst/>
            <a:ahLst/>
            <a:cxnLst/>
            <a:rect l="l" t="t" r="r" b="b"/>
            <a:pathLst>
              <a:path w="1080135" h="831850">
                <a:moveTo>
                  <a:pt x="0" y="415798"/>
                </a:moveTo>
                <a:lnTo>
                  <a:pt x="2788" y="373288"/>
                </a:lnTo>
                <a:lnTo>
                  <a:pt x="10972" y="332006"/>
                </a:lnTo>
                <a:lnTo>
                  <a:pt x="24281" y="292160"/>
                </a:lnTo>
                <a:lnTo>
                  <a:pt x="42443" y="253960"/>
                </a:lnTo>
                <a:lnTo>
                  <a:pt x="65187" y="217614"/>
                </a:lnTo>
                <a:lnTo>
                  <a:pt x="92241" y="183331"/>
                </a:lnTo>
                <a:lnTo>
                  <a:pt x="123334" y="151321"/>
                </a:lnTo>
                <a:lnTo>
                  <a:pt x="158194" y="121793"/>
                </a:lnTo>
                <a:lnTo>
                  <a:pt x="196550" y="94955"/>
                </a:lnTo>
                <a:lnTo>
                  <a:pt x="238131" y="71017"/>
                </a:lnTo>
                <a:lnTo>
                  <a:pt x="282665" y="50189"/>
                </a:lnTo>
                <a:lnTo>
                  <a:pt x="329880" y="32678"/>
                </a:lnTo>
                <a:lnTo>
                  <a:pt x="379506" y="18695"/>
                </a:lnTo>
                <a:lnTo>
                  <a:pt x="431270" y="8448"/>
                </a:lnTo>
                <a:lnTo>
                  <a:pt x="484902" y="2146"/>
                </a:lnTo>
                <a:lnTo>
                  <a:pt x="540130" y="0"/>
                </a:lnTo>
                <a:lnTo>
                  <a:pt x="595336" y="2146"/>
                </a:lnTo>
                <a:lnTo>
                  <a:pt x="648949" y="8448"/>
                </a:lnTo>
                <a:lnTo>
                  <a:pt x="700696" y="18695"/>
                </a:lnTo>
                <a:lnTo>
                  <a:pt x="750308" y="32678"/>
                </a:lnTo>
                <a:lnTo>
                  <a:pt x="797511" y="50189"/>
                </a:lnTo>
                <a:lnTo>
                  <a:pt x="842034" y="71017"/>
                </a:lnTo>
                <a:lnTo>
                  <a:pt x="883607" y="94955"/>
                </a:lnTo>
                <a:lnTo>
                  <a:pt x="921956" y="121792"/>
                </a:lnTo>
                <a:lnTo>
                  <a:pt x="956811" y="151321"/>
                </a:lnTo>
                <a:lnTo>
                  <a:pt x="987900" y="183331"/>
                </a:lnTo>
                <a:lnTo>
                  <a:pt x="1014951" y="217614"/>
                </a:lnTo>
                <a:lnTo>
                  <a:pt x="1037693" y="253960"/>
                </a:lnTo>
                <a:lnTo>
                  <a:pt x="1055854" y="292160"/>
                </a:lnTo>
                <a:lnTo>
                  <a:pt x="1069162" y="332006"/>
                </a:lnTo>
                <a:lnTo>
                  <a:pt x="1077346" y="373288"/>
                </a:lnTo>
                <a:lnTo>
                  <a:pt x="1080135" y="415798"/>
                </a:lnTo>
                <a:lnTo>
                  <a:pt x="1077346" y="458329"/>
                </a:lnTo>
                <a:lnTo>
                  <a:pt x="1069162" y="499631"/>
                </a:lnTo>
                <a:lnTo>
                  <a:pt x="1055854" y="539493"/>
                </a:lnTo>
                <a:lnTo>
                  <a:pt x="1037693" y="577709"/>
                </a:lnTo>
                <a:lnTo>
                  <a:pt x="1014951" y="614067"/>
                </a:lnTo>
                <a:lnTo>
                  <a:pt x="987900" y="648360"/>
                </a:lnTo>
                <a:lnTo>
                  <a:pt x="956811" y="680379"/>
                </a:lnTo>
                <a:lnTo>
                  <a:pt x="921956" y="709914"/>
                </a:lnTo>
                <a:lnTo>
                  <a:pt x="883607" y="736756"/>
                </a:lnTo>
                <a:lnTo>
                  <a:pt x="842034" y="760698"/>
                </a:lnTo>
                <a:lnTo>
                  <a:pt x="797511" y="781529"/>
                </a:lnTo>
                <a:lnTo>
                  <a:pt x="750308" y="799042"/>
                </a:lnTo>
                <a:lnTo>
                  <a:pt x="700696" y="813026"/>
                </a:lnTo>
                <a:lnTo>
                  <a:pt x="648949" y="823274"/>
                </a:lnTo>
                <a:lnTo>
                  <a:pt x="595336" y="829575"/>
                </a:lnTo>
                <a:lnTo>
                  <a:pt x="540130" y="831723"/>
                </a:lnTo>
                <a:lnTo>
                  <a:pt x="484902" y="829575"/>
                </a:lnTo>
                <a:lnTo>
                  <a:pt x="431270" y="823274"/>
                </a:lnTo>
                <a:lnTo>
                  <a:pt x="379506" y="813026"/>
                </a:lnTo>
                <a:lnTo>
                  <a:pt x="329880" y="799042"/>
                </a:lnTo>
                <a:lnTo>
                  <a:pt x="282665" y="781529"/>
                </a:lnTo>
                <a:lnTo>
                  <a:pt x="238131" y="760698"/>
                </a:lnTo>
                <a:lnTo>
                  <a:pt x="196550" y="736756"/>
                </a:lnTo>
                <a:lnTo>
                  <a:pt x="158194" y="709914"/>
                </a:lnTo>
                <a:lnTo>
                  <a:pt x="123334" y="680379"/>
                </a:lnTo>
                <a:lnTo>
                  <a:pt x="92241" y="648360"/>
                </a:lnTo>
                <a:lnTo>
                  <a:pt x="65187" y="614067"/>
                </a:lnTo>
                <a:lnTo>
                  <a:pt x="42443" y="577709"/>
                </a:lnTo>
                <a:lnTo>
                  <a:pt x="24281" y="539493"/>
                </a:lnTo>
                <a:lnTo>
                  <a:pt x="10972" y="499631"/>
                </a:lnTo>
                <a:lnTo>
                  <a:pt x="2788" y="458329"/>
                </a:lnTo>
                <a:lnTo>
                  <a:pt x="0" y="415798"/>
                </a:lnTo>
                <a:close/>
              </a:path>
            </a:pathLst>
          </a:custGeom>
          <a:ln w="28575">
            <a:solidFill>
              <a:srgbClr val="FF0000"/>
            </a:solidFill>
          </a:ln>
        </p:spPr>
        <p:txBody>
          <a:bodyPr wrap="square" lIns="0" tIns="0" rIns="0" bIns="0" rtlCol="0"/>
          <a:lstStyle/>
          <a:p>
            <a:endParaRPr>
              <a:latin typeface="Century Gothic" panose="020B0502020202020204" pitchFamily="34" charset="0"/>
            </a:endParaRPr>
          </a:p>
        </p:txBody>
      </p:sp>
      <p:sp>
        <p:nvSpPr>
          <p:cNvPr id="8" name="object 8"/>
          <p:cNvSpPr/>
          <p:nvPr/>
        </p:nvSpPr>
        <p:spPr>
          <a:xfrm>
            <a:off x="6160515" y="4394072"/>
            <a:ext cx="1080135" cy="771525"/>
          </a:xfrm>
          <a:custGeom>
            <a:avLst/>
            <a:gdLst/>
            <a:ahLst/>
            <a:cxnLst/>
            <a:rect l="l" t="t" r="r" b="b"/>
            <a:pathLst>
              <a:path w="1080134" h="771525">
                <a:moveTo>
                  <a:pt x="0" y="385699"/>
                </a:moveTo>
                <a:lnTo>
                  <a:pt x="2788" y="346269"/>
                </a:lnTo>
                <a:lnTo>
                  <a:pt x="10972" y="307977"/>
                </a:lnTo>
                <a:lnTo>
                  <a:pt x="24281" y="271017"/>
                </a:lnTo>
                <a:lnTo>
                  <a:pt x="42443" y="235583"/>
                </a:lnTo>
                <a:lnTo>
                  <a:pt x="65187" y="201868"/>
                </a:lnTo>
                <a:lnTo>
                  <a:pt x="92241" y="170067"/>
                </a:lnTo>
                <a:lnTo>
                  <a:pt x="123334" y="140373"/>
                </a:lnTo>
                <a:lnTo>
                  <a:pt x="158194" y="112982"/>
                </a:lnTo>
                <a:lnTo>
                  <a:pt x="196550" y="88086"/>
                </a:lnTo>
                <a:lnTo>
                  <a:pt x="238131" y="65881"/>
                </a:lnTo>
                <a:lnTo>
                  <a:pt x="282665" y="46559"/>
                </a:lnTo>
                <a:lnTo>
                  <a:pt x="329880" y="30315"/>
                </a:lnTo>
                <a:lnTo>
                  <a:pt x="379506" y="17343"/>
                </a:lnTo>
                <a:lnTo>
                  <a:pt x="431270" y="7837"/>
                </a:lnTo>
                <a:lnTo>
                  <a:pt x="484902" y="1991"/>
                </a:lnTo>
                <a:lnTo>
                  <a:pt x="540131" y="0"/>
                </a:lnTo>
                <a:lnTo>
                  <a:pt x="595336" y="1991"/>
                </a:lnTo>
                <a:lnTo>
                  <a:pt x="648949" y="7837"/>
                </a:lnTo>
                <a:lnTo>
                  <a:pt x="700696" y="17343"/>
                </a:lnTo>
                <a:lnTo>
                  <a:pt x="750308" y="30315"/>
                </a:lnTo>
                <a:lnTo>
                  <a:pt x="797511" y="46559"/>
                </a:lnTo>
                <a:lnTo>
                  <a:pt x="842034" y="65881"/>
                </a:lnTo>
                <a:lnTo>
                  <a:pt x="883607" y="88086"/>
                </a:lnTo>
                <a:lnTo>
                  <a:pt x="921956" y="112982"/>
                </a:lnTo>
                <a:lnTo>
                  <a:pt x="956811" y="140373"/>
                </a:lnTo>
                <a:lnTo>
                  <a:pt x="987900" y="170067"/>
                </a:lnTo>
                <a:lnTo>
                  <a:pt x="1014951" y="201868"/>
                </a:lnTo>
                <a:lnTo>
                  <a:pt x="1037693" y="235583"/>
                </a:lnTo>
                <a:lnTo>
                  <a:pt x="1055854" y="271017"/>
                </a:lnTo>
                <a:lnTo>
                  <a:pt x="1069162" y="307977"/>
                </a:lnTo>
                <a:lnTo>
                  <a:pt x="1077346" y="346269"/>
                </a:lnTo>
                <a:lnTo>
                  <a:pt x="1080135" y="385699"/>
                </a:lnTo>
                <a:lnTo>
                  <a:pt x="1077346" y="425106"/>
                </a:lnTo>
                <a:lnTo>
                  <a:pt x="1069162" y="463378"/>
                </a:lnTo>
                <a:lnTo>
                  <a:pt x="1055854" y="500321"/>
                </a:lnTo>
                <a:lnTo>
                  <a:pt x="1037693" y="535741"/>
                </a:lnTo>
                <a:lnTo>
                  <a:pt x="1014951" y="569444"/>
                </a:lnTo>
                <a:lnTo>
                  <a:pt x="987900" y="601234"/>
                </a:lnTo>
                <a:lnTo>
                  <a:pt x="956811" y="630919"/>
                </a:lnTo>
                <a:lnTo>
                  <a:pt x="921956" y="658304"/>
                </a:lnTo>
                <a:lnTo>
                  <a:pt x="883607" y="683194"/>
                </a:lnTo>
                <a:lnTo>
                  <a:pt x="842034" y="705396"/>
                </a:lnTo>
                <a:lnTo>
                  <a:pt x="797511" y="724715"/>
                </a:lnTo>
                <a:lnTo>
                  <a:pt x="750308" y="740957"/>
                </a:lnTo>
                <a:lnTo>
                  <a:pt x="700696" y="753928"/>
                </a:lnTo>
                <a:lnTo>
                  <a:pt x="648949" y="763433"/>
                </a:lnTo>
                <a:lnTo>
                  <a:pt x="595336" y="769279"/>
                </a:lnTo>
                <a:lnTo>
                  <a:pt x="540131" y="771270"/>
                </a:lnTo>
                <a:lnTo>
                  <a:pt x="484902" y="769279"/>
                </a:lnTo>
                <a:lnTo>
                  <a:pt x="431270" y="763433"/>
                </a:lnTo>
                <a:lnTo>
                  <a:pt x="379506" y="753928"/>
                </a:lnTo>
                <a:lnTo>
                  <a:pt x="329880" y="740957"/>
                </a:lnTo>
                <a:lnTo>
                  <a:pt x="282665" y="724715"/>
                </a:lnTo>
                <a:lnTo>
                  <a:pt x="238131" y="705396"/>
                </a:lnTo>
                <a:lnTo>
                  <a:pt x="196550" y="683194"/>
                </a:lnTo>
                <a:lnTo>
                  <a:pt x="158194" y="658304"/>
                </a:lnTo>
                <a:lnTo>
                  <a:pt x="123334" y="630919"/>
                </a:lnTo>
                <a:lnTo>
                  <a:pt x="92241" y="601234"/>
                </a:lnTo>
                <a:lnTo>
                  <a:pt x="65187" y="569444"/>
                </a:lnTo>
                <a:lnTo>
                  <a:pt x="42443" y="535741"/>
                </a:lnTo>
                <a:lnTo>
                  <a:pt x="24281" y="500321"/>
                </a:lnTo>
                <a:lnTo>
                  <a:pt x="10972" y="463378"/>
                </a:lnTo>
                <a:lnTo>
                  <a:pt x="2788" y="425106"/>
                </a:lnTo>
                <a:lnTo>
                  <a:pt x="0" y="385699"/>
                </a:lnTo>
                <a:close/>
              </a:path>
            </a:pathLst>
          </a:custGeom>
          <a:ln w="28575">
            <a:solidFill>
              <a:srgbClr val="FF0000"/>
            </a:solidFill>
          </a:ln>
        </p:spPr>
        <p:txBody>
          <a:bodyPr wrap="square" lIns="0" tIns="0" rIns="0" bIns="0" rtlCol="0"/>
          <a:lstStyle/>
          <a:p>
            <a:endParaRPr>
              <a:latin typeface="Century Gothic" panose="020B0502020202020204" pitchFamily="34" charset="0"/>
            </a:endParaRPr>
          </a:p>
        </p:txBody>
      </p:sp>
      <p:sp>
        <p:nvSpPr>
          <p:cNvPr id="9" name="object 9"/>
          <p:cNvSpPr txBox="1"/>
          <p:nvPr/>
        </p:nvSpPr>
        <p:spPr>
          <a:xfrm>
            <a:off x="1477644" y="5268531"/>
            <a:ext cx="3238373" cy="591829"/>
          </a:xfrm>
          <a:prstGeom prst="rect">
            <a:avLst/>
          </a:prstGeom>
        </p:spPr>
        <p:txBody>
          <a:bodyPr vert="horz" wrap="square" lIns="0" tIns="27305" rIns="0" bIns="0" rtlCol="0">
            <a:spAutoFit/>
          </a:bodyPr>
          <a:lstStyle/>
          <a:p>
            <a:pPr marL="551815" marR="5080" indent="-539115">
              <a:lnSpc>
                <a:spcPts val="2160"/>
              </a:lnSpc>
              <a:spcBef>
                <a:spcPts val="215"/>
              </a:spcBef>
            </a:pPr>
            <a:r>
              <a:rPr sz="1850" spc="-10" dirty="0">
                <a:latin typeface="Century Gothic" panose="020B0502020202020204" pitchFamily="34" charset="0"/>
                <a:cs typeface="Arial"/>
              </a:rPr>
              <a:t>PIC1: </a:t>
            </a:r>
            <a:r>
              <a:rPr sz="1850" spc="-40" dirty="0">
                <a:latin typeface="Century Gothic" panose="020B0502020202020204" pitchFamily="34" charset="0"/>
                <a:cs typeface="Arial"/>
              </a:rPr>
              <a:t>no </a:t>
            </a:r>
            <a:r>
              <a:rPr sz="1850" spc="-15" dirty="0">
                <a:latin typeface="Century Gothic" panose="020B0502020202020204" pitchFamily="34" charset="0"/>
                <a:cs typeface="Arial"/>
              </a:rPr>
              <a:t>flow </a:t>
            </a:r>
            <a:r>
              <a:rPr sz="1850" spc="-20" dirty="0">
                <a:latin typeface="Century Gothic" panose="020B0502020202020204" pitchFamily="34" charset="0"/>
                <a:cs typeface="Arial"/>
              </a:rPr>
              <a:t>mark </a:t>
            </a:r>
            <a:r>
              <a:rPr sz="1850" dirty="0">
                <a:latin typeface="Century Gothic" panose="020B0502020202020204" pitchFamily="34" charset="0"/>
                <a:cs typeface="Arial"/>
              </a:rPr>
              <a:t>at</a:t>
            </a:r>
            <a:r>
              <a:rPr sz="1850" spc="-250" dirty="0">
                <a:latin typeface="Century Gothic" panose="020B0502020202020204" pitchFamily="34" charset="0"/>
                <a:cs typeface="Arial"/>
              </a:rPr>
              <a:t> </a:t>
            </a:r>
            <a:r>
              <a:rPr sz="1850" spc="-30" dirty="0">
                <a:latin typeface="Century Gothic" panose="020B0502020202020204" pitchFamily="34" charset="0"/>
                <a:cs typeface="Arial"/>
              </a:rPr>
              <a:t>gate  </a:t>
            </a:r>
            <a:r>
              <a:rPr sz="1850" spc="0" dirty="0">
                <a:latin typeface="Century Gothic" panose="020B0502020202020204" pitchFamily="34" charset="0"/>
                <a:cs typeface="Arial"/>
              </a:rPr>
              <a:t>area </a:t>
            </a:r>
            <a:r>
              <a:rPr sz="1850" spc="-5" dirty="0">
                <a:latin typeface="Century Gothic" panose="020B0502020202020204" pitchFamily="34" charset="0"/>
                <a:cs typeface="Arial"/>
              </a:rPr>
              <a:t>before</a:t>
            </a:r>
            <a:r>
              <a:rPr sz="1850" spc="-370" dirty="0">
                <a:latin typeface="Century Gothic" panose="020B0502020202020204" pitchFamily="34" charset="0"/>
                <a:cs typeface="Arial"/>
              </a:rPr>
              <a:t> </a:t>
            </a:r>
            <a:r>
              <a:rPr sz="1850" spc="-5" dirty="0">
                <a:latin typeface="Century Gothic" panose="020B0502020202020204" pitchFamily="34" charset="0"/>
                <a:cs typeface="Arial"/>
              </a:rPr>
              <a:t>test</a:t>
            </a:r>
            <a:endParaRPr sz="1850" dirty="0">
              <a:latin typeface="Century Gothic" panose="020B0502020202020204" pitchFamily="34" charset="0"/>
              <a:cs typeface="Arial"/>
            </a:endParaRPr>
          </a:p>
        </p:txBody>
      </p:sp>
      <p:sp>
        <p:nvSpPr>
          <p:cNvPr id="10" name="object 10"/>
          <p:cNvSpPr txBox="1"/>
          <p:nvPr/>
        </p:nvSpPr>
        <p:spPr>
          <a:xfrm>
            <a:off x="4916022" y="5336222"/>
            <a:ext cx="3252031" cy="591829"/>
          </a:xfrm>
          <a:prstGeom prst="rect">
            <a:avLst/>
          </a:prstGeom>
        </p:spPr>
        <p:txBody>
          <a:bodyPr vert="horz" wrap="square" lIns="0" tIns="27305" rIns="0" bIns="0" rtlCol="0">
            <a:spAutoFit/>
          </a:bodyPr>
          <a:lstStyle/>
          <a:p>
            <a:pPr marL="327660" marR="5080" indent="-315595">
              <a:lnSpc>
                <a:spcPts val="2160"/>
              </a:lnSpc>
              <a:spcBef>
                <a:spcPts val="215"/>
              </a:spcBef>
            </a:pPr>
            <a:r>
              <a:rPr sz="1850" spc="-10" dirty="0">
                <a:latin typeface="Century Gothic" panose="020B0502020202020204" pitchFamily="34" charset="0"/>
                <a:cs typeface="Arial"/>
              </a:rPr>
              <a:t>PIC2: </a:t>
            </a:r>
            <a:r>
              <a:rPr sz="1850" spc="-15" dirty="0">
                <a:latin typeface="Century Gothic" panose="020B0502020202020204" pitchFamily="34" charset="0"/>
                <a:cs typeface="Arial"/>
              </a:rPr>
              <a:t>flow </a:t>
            </a:r>
            <a:r>
              <a:rPr sz="1850" spc="-25" dirty="0">
                <a:latin typeface="Century Gothic" panose="020B0502020202020204" pitchFamily="34" charset="0"/>
                <a:cs typeface="Arial"/>
              </a:rPr>
              <a:t>mark </a:t>
            </a:r>
            <a:r>
              <a:rPr sz="1850" spc="-5" dirty="0">
                <a:latin typeface="Century Gothic" panose="020B0502020202020204" pitchFamily="34" charset="0"/>
                <a:cs typeface="Arial"/>
              </a:rPr>
              <a:t>occur </a:t>
            </a:r>
            <a:r>
              <a:rPr sz="1850" dirty="0">
                <a:latin typeface="Century Gothic" panose="020B0502020202020204" pitchFamily="34" charset="0"/>
                <a:cs typeface="Arial"/>
              </a:rPr>
              <a:t>at  </a:t>
            </a:r>
            <a:r>
              <a:rPr sz="1850" spc="-30" dirty="0">
                <a:latin typeface="Century Gothic" panose="020B0502020202020204" pitchFamily="34" charset="0"/>
                <a:cs typeface="Arial"/>
              </a:rPr>
              <a:t>gate </a:t>
            </a:r>
            <a:r>
              <a:rPr sz="1850" dirty="0">
                <a:latin typeface="Century Gothic" panose="020B0502020202020204" pitchFamily="34" charset="0"/>
                <a:cs typeface="Arial"/>
              </a:rPr>
              <a:t>area after</a:t>
            </a:r>
            <a:r>
              <a:rPr sz="1850" spc="-340" dirty="0">
                <a:latin typeface="Century Gothic" panose="020B0502020202020204" pitchFamily="34" charset="0"/>
                <a:cs typeface="Arial"/>
              </a:rPr>
              <a:t> </a:t>
            </a:r>
            <a:r>
              <a:rPr sz="1850" spc="-5" dirty="0">
                <a:latin typeface="Century Gothic" panose="020B0502020202020204" pitchFamily="34" charset="0"/>
                <a:cs typeface="Arial"/>
              </a:rPr>
              <a:t>test</a:t>
            </a:r>
            <a:endParaRPr sz="1850" dirty="0">
              <a:latin typeface="Century Gothic" panose="020B0502020202020204" pitchFamily="34" charset="0"/>
              <a:cs typeface="Arial"/>
            </a:endParaRPr>
          </a:p>
        </p:txBody>
      </p:sp>
      <p:sp>
        <p:nvSpPr>
          <p:cNvPr id="11"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42</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0" y="-12700"/>
            <a:ext cx="11125537" cy="838200"/>
          </a:xfrm>
        </p:spPr>
        <p:txBody>
          <a:bodyPr>
            <a:noAutofit/>
          </a:bodyPr>
          <a:lstStyle/>
          <a:p>
            <a:pPr marL="60960">
              <a:lnSpc>
                <a:spcPct val="100000"/>
              </a:lnSpc>
              <a:spcBef>
                <a:spcPts val="105"/>
              </a:spcBef>
            </a:pPr>
            <a:r>
              <a:rPr lang="en-US" altLang="zh-CN" sz="2400" dirty="0"/>
              <a:t>Flow Mark Occur at Gate Area after Heating in 80⁰C water – Observe by SEM</a:t>
            </a:r>
            <a:endParaRPr lang="en-GB" altLang="de-DE" sz="2400" dirty="0"/>
          </a:p>
        </p:txBody>
      </p:sp>
      <p:sp>
        <p:nvSpPr>
          <p:cNvPr id="4" name="object 4"/>
          <p:cNvSpPr txBox="1"/>
          <p:nvPr/>
        </p:nvSpPr>
        <p:spPr>
          <a:xfrm>
            <a:off x="401562" y="4746779"/>
            <a:ext cx="4689183" cy="296235"/>
          </a:xfrm>
          <a:prstGeom prst="rect">
            <a:avLst/>
          </a:prstGeom>
        </p:spPr>
        <p:txBody>
          <a:bodyPr vert="horz" wrap="square" lIns="0" tIns="11430" rIns="0" bIns="0" rtlCol="0">
            <a:spAutoFit/>
          </a:bodyPr>
          <a:lstStyle/>
          <a:p>
            <a:pPr marL="12700">
              <a:lnSpc>
                <a:spcPct val="100000"/>
              </a:lnSpc>
              <a:spcBef>
                <a:spcPts val="90"/>
              </a:spcBef>
            </a:pPr>
            <a:r>
              <a:rPr sz="1850" spc="-10" dirty="0">
                <a:latin typeface="Century Gothic" panose="020B0502020202020204" pitchFamily="34" charset="0"/>
                <a:cs typeface="Arial"/>
              </a:rPr>
              <a:t>PIC1: </a:t>
            </a:r>
            <a:r>
              <a:rPr sz="1850" spc="-5" dirty="0">
                <a:latin typeface="Century Gothic" panose="020B0502020202020204" pitchFamily="34" charset="0"/>
                <a:cs typeface="Arial"/>
              </a:rPr>
              <a:t>before </a:t>
            </a:r>
            <a:r>
              <a:rPr sz="1850" spc="-30" dirty="0">
                <a:latin typeface="Century Gothic" panose="020B0502020202020204" pitchFamily="34" charset="0"/>
                <a:cs typeface="Arial"/>
              </a:rPr>
              <a:t>heating </a:t>
            </a:r>
            <a:r>
              <a:rPr sz="1850" spc="-10" dirty="0">
                <a:latin typeface="Century Gothic" panose="020B0502020202020204" pitchFamily="34" charset="0"/>
                <a:cs typeface="Arial"/>
              </a:rPr>
              <a:t>in </a:t>
            </a:r>
            <a:r>
              <a:rPr sz="1850" dirty="0">
                <a:latin typeface="Century Gothic" panose="020B0502020202020204" pitchFamily="34" charset="0"/>
                <a:cs typeface="Arial"/>
              </a:rPr>
              <a:t>80C</a:t>
            </a:r>
            <a:r>
              <a:rPr sz="1850" spc="-375" dirty="0">
                <a:latin typeface="Century Gothic" panose="020B0502020202020204" pitchFamily="34" charset="0"/>
                <a:cs typeface="Arial"/>
              </a:rPr>
              <a:t> </a:t>
            </a:r>
            <a:r>
              <a:rPr sz="1850" spc="-35" dirty="0">
                <a:latin typeface="Century Gothic" panose="020B0502020202020204" pitchFamily="34" charset="0"/>
                <a:cs typeface="Arial"/>
              </a:rPr>
              <a:t>water</a:t>
            </a:r>
            <a:endParaRPr sz="1850" dirty="0">
              <a:latin typeface="Century Gothic" panose="020B0502020202020204" pitchFamily="34" charset="0"/>
              <a:cs typeface="Arial"/>
            </a:endParaRPr>
          </a:p>
        </p:txBody>
      </p:sp>
      <p:sp>
        <p:nvSpPr>
          <p:cNvPr id="5" name="object 5"/>
          <p:cNvSpPr txBox="1"/>
          <p:nvPr/>
        </p:nvSpPr>
        <p:spPr>
          <a:xfrm>
            <a:off x="6521166" y="4799720"/>
            <a:ext cx="4475246" cy="296235"/>
          </a:xfrm>
          <a:prstGeom prst="rect">
            <a:avLst/>
          </a:prstGeom>
        </p:spPr>
        <p:txBody>
          <a:bodyPr vert="horz" wrap="square" lIns="0" tIns="11430" rIns="0" bIns="0" rtlCol="0">
            <a:spAutoFit/>
          </a:bodyPr>
          <a:lstStyle/>
          <a:p>
            <a:pPr marL="12700">
              <a:lnSpc>
                <a:spcPct val="100000"/>
              </a:lnSpc>
              <a:spcBef>
                <a:spcPts val="90"/>
              </a:spcBef>
            </a:pPr>
            <a:r>
              <a:rPr sz="1850" spc="-10" dirty="0">
                <a:latin typeface="Century Gothic" panose="020B0502020202020204" pitchFamily="34" charset="0"/>
                <a:cs typeface="Arial"/>
              </a:rPr>
              <a:t>PIC2: </a:t>
            </a:r>
            <a:r>
              <a:rPr sz="1850" dirty="0">
                <a:latin typeface="Century Gothic" panose="020B0502020202020204" pitchFamily="34" charset="0"/>
                <a:cs typeface="Arial"/>
              </a:rPr>
              <a:t>after </a:t>
            </a:r>
            <a:r>
              <a:rPr sz="1850" spc="-30" dirty="0">
                <a:latin typeface="Century Gothic" panose="020B0502020202020204" pitchFamily="34" charset="0"/>
                <a:cs typeface="Arial"/>
              </a:rPr>
              <a:t>heating </a:t>
            </a:r>
            <a:r>
              <a:rPr sz="1850" spc="-10" dirty="0">
                <a:latin typeface="Century Gothic" panose="020B0502020202020204" pitchFamily="34" charset="0"/>
                <a:cs typeface="Arial"/>
              </a:rPr>
              <a:t>in </a:t>
            </a:r>
            <a:r>
              <a:rPr sz="1850" spc="-5" dirty="0">
                <a:latin typeface="Century Gothic" panose="020B0502020202020204" pitchFamily="34" charset="0"/>
                <a:cs typeface="Arial"/>
              </a:rPr>
              <a:t>80C</a:t>
            </a:r>
            <a:r>
              <a:rPr sz="1850" spc="-390" dirty="0">
                <a:latin typeface="Century Gothic" panose="020B0502020202020204" pitchFamily="34" charset="0"/>
                <a:cs typeface="Arial"/>
              </a:rPr>
              <a:t> </a:t>
            </a:r>
            <a:r>
              <a:rPr sz="1850" spc="-40" dirty="0">
                <a:latin typeface="Century Gothic" panose="020B0502020202020204" pitchFamily="34" charset="0"/>
                <a:cs typeface="Arial"/>
              </a:rPr>
              <a:t>water</a:t>
            </a:r>
            <a:endParaRPr sz="1850" dirty="0">
              <a:latin typeface="Century Gothic" panose="020B0502020202020204" pitchFamily="34" charset="0"/>
              <a:cs typeface="Arial"/>
            </a:endParaRPr>
          </a:p>
        </p:txBody>
      </p:sp>
      <p:sp>
        <p:nvSpPr>
          <p:cNvPr id="6" name="object 6"/>
          <p:cNvSpPr/>
          <p:nvPr/>
        </p:nvSpPr>
        <p:spPr>
          <a:xfrm>
            <a:off x="483044" y="1052702"/>
            <a:ext cx="4335780" cy="3468624"/>
          </a:xfrm>
          <a:prstGeom prst="rect">
            <a:avLst/>
          </a:prstGeom>
          <a:blipFill>
            <a:blip r:embed="rId3" cstate="print"/>
            <a:stretch>
              <a:fillRect/>
            </a:stretch>
          </a:blipFill>
        </p:spPr>
        <p:txBody>
          <a:bodyPr wrap="square" lIns="0" tIns="0" rIns="0" bIns="0" rtlCol="0"/>
          <a:lstStyle/>
          <a:p>
            <a:endParaRPr>
              <a:latin typeface="Century Gothic" panose="020B0502020202020204" pitchFamily="34" charset="0"/>
            </a:endParaRPr>
          </a:p>
        </p:txBody>
      </p:sp>
      <p:sp>
        <p:nvSpPr>
          <p:cNvPr id="7" name="object 7"/>
          <p:cNvSpPr/>
          <p:nvPr/>
        </p:nvSpPr>
        <p:spPr>
          <a:xfrm>
            <a:off x="6248605" y="1131832"/>
            <a:ext cx="4335779" cy="3468624"/>
          </a:xfrm>
          <a:prstGeom prst="rect">
            <a:avLst/>
          </a:prstGeom>
          <a:blipFill>
            <a:blip r:embed="rId4" cstate="print"/>
            <a:stretch>
              <a:fillRect/>
            </a:stretch>
          </a:blipFill>
        </p:spPr>
        <p:txBody>
          <a:bodyPr wrap="square" lIns="0" tIns="0" rIns="0" bIns="0" rtlCol="0"/>
          <a:lstStyle/>
          <a:p>
            <a:endParaRPr>
              <a:latin typeface="Century Gothic" panose="020B0502020202020204" pitchFamily="34" charset="0"/>
            </a:endParaRPr>
          </a:p>
        </p:txBody>
      </p:sp>
      <p:sp>
        <p:nvSpPr>
          <p:cNvPr id="8"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43</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normAutofit/>
          </a:bodyPr>
          <a:lstStyle/>
          <a:p>
            <a:pPr marL="60960">
              <a:lnSpc>
                <a:spcPct val="100000"/>
              </a:lnSpc>
              <a:spcBef>
                <a:spcPts val="105"/>
              </a:spcBef>
            </a:pPr>
            <a:r>
              <a:rPr lang="en-US" altLang="zh-CN" dirty="0"/>
              <a:t>Test Polished Surface Part after Heating in 80⁰C Water</a:t>
            </a:r>
            <a:endParaRPr lang="en-GB" altLang="de-DE" dirty="0"/>
          </a:p>
        </p:txBody>
      </p:sp>
      <p:sp>
        <p:nvSpPr>
          <p:cNvPr id="4" name="object 4"/>
          <p:cNvSpPr txBox="1"/>
          <p:nvPr/>
        </p:nvSpPr>
        <p:spPr>
          <a:xfrm>
            <a:off x="311321" y="5520226"/>
            <a:ext cx="4981649" cy="591829"/>
          </a:xfrm>
          <a:prstGeom prst="rect">
            <a:avLst/>
          </a:prstGeom>
        </p:spPr>
        <p:txBody>
          <a:bodyPr vert="horz" wrap="square" lIns="0" tIns="27305" rIns="0" bIns="0" rtlCol="0">
            <a:spAutoFit/>
          </a:bodyPr>
          <a:lstStyle/>
          <a:p>
            <a:pPr marL="297180" marR="5080" indent="-285115">
              <a:lnSpc>
                <a:spcPts val="2160"/>
              </a:lnSpc>
              <a:spcBef>
                <a:spcPts val="215"/>
              </a:spcBef>
            </a:pPr>
            <a:r>
              <a:rPr sz="1850" spc="-10" dirty="0">
                <a:latin typeface="Century Gothic" panose="020B0502020202020204" pitchFamily="34" charset="0"/>
                <a:cs typeface="Arial"/>
              </a:rPr>
              <a:t>PIC1: </a:t>
            </a:r>
            <a:r>
              <a:rPr sz="1850" spc="-50" dirty="0">
                <a:latin typeface="Century Gothic" panose="020B0502020202020204" pitchFamily="34" charset="0"/>
                <a:cs typeface="Arial"/>
              </a:rPr>
              <a:t>Slight </a:t>
            </a:r>
            <a:r>
              <a:rPr sz="1850" spc="-15" dirty="0">
                <a:latin typeface="Century Gothic" panose="020B0502020202020204" pitchFamily="34" charset="0"/>
                <a:cs typeface="Arial"/>
              </a:rPr>
              <a:t>flow </a:t>
            </a:r>
            <a:r>
              <a:rPr sz="1850" spc="-20" dirty="0">
                <a:latin typeface="Century Gothic" panose="020B0502020202020204" pitchFamily="34" charset="0"/>
                <a:cs typeface="Arial"/>
              </a:rPr>
              <a:t>mark </a:t>
            </a:r>
            <a:r>
              <a:rPr sz="1850" dirty="0">
                <a:latin typeface="Century Gothic" panose="020B0502020202020204" pitchFamily="34" charset="0"/>
                <a:cs typeface="Arial"/>
              </a:rPr>
              <a:t>at </a:t>
            </a:r>
            <a:r>
              <a:rPr sz="1850" spc="-15" dirty="0">
                <a:latin typeface="Century Gothic" panose="020B0502020202020204" pitchFamily="34" charset="0"/>
                <a:cs typeface="Arial"/>
              </a:rPr>
              <a:t>part</a:t>
            </a:r>
            <a:r>
              <a:rPr sz="1850" spc="-180" dirty="0">
                <a:latin typeface="Century Gothic" panose="020B0502020202020204" pitchFamily="34" charset="0"/>
                <a:cs typeface="Arial"/>
              </a:rPr>
              <a:t> </a:t>
            </a:r>
            <a:r>
              <a:rPr sz="1850" spc="-50" dirty="0">
                <a:latin typeface="Century Gothic" panose="020B0502020202020204" pitchFamily="34" charset="0"/>
                <a:cs typeface="Arial"/>
              </a:rPr>
              <a:t>with  </a:t>
            </a:r>
            <a:r>
              <a:rPr sz="1850" spc="-30" dirty="0">
                <a:latin typeface="Century Gothic" panose="020B0502020202020204" pitchFamily="34" charset="0"/>
                <a:cs typeface="Arial"/>
              </a:rPr>
              <a:t>polished </a:t>
            </a:r>
            <a:r>
              <a:rPr sz="1850" spc="0" dirty="0">
                <a:latin typeface="Century Gothic" panose="020B0502020202020204" pitchFamily="34" charset="0"/>
                <a:cs typeface="Arial"/>
              </a:rPr>
              <a:t>surface </a:t>
            </a:r>
            <a:r>
              <a:rPr sz="1850" spc="-5" dirty="0">
                <a:latin typeface="Century Gothic" panose="020B0502020202020204" pitchFamily="34" charset="0"/>
                <a:cs typeface="Arial"/>
              </a:rPr>
              <a:t>before</a:t>
            </a:r>
            <a:r>
              <a:rPr sz="1850" spc="-335" dirty="0">
                <a:latin typeface="Century Gothic" panose="020B0502020202020204" pitchFamily="34" charset="0"/>
                <a:cs typeface="Arial"/>
              </a:rPr>
              <a:t> </a:t>
            </a:r>
            <a:r>
              <a:rPr sz="1850" spc="-5" dirty="0">
                <a:latin typeface="Century Gothic" panose="020B0502020202020204" pitchFamily="34" charset="0"/>
                <a:cs typeface="Arial"/>
              </a:rPr>
              <a:t>test</a:t>
            </a:r>
            <a:endParaRPr sz="1850" dirty="0">
              <a:latin typeface="Century Gothic" panose="020B0502020202020204" pitchFamily="34" charset="0"/>
              <a:cs typeface="Arial"/>
            </a:endParaRPr>
          </a:p>
        </p:txBody>
      </p:sp>
      <p:sp>
        <p:nvSpPr>
          <p:cNvPr id="5" name="object 5"/>
          <p:cNvSpPr txBox="1"/>
          <p:nvPr/>
        </p:nvSpPr>
        <p:spPr>
          <a:xfrm>
            <a:off x="6319724" y="5413070"/>
            <a:ext cx="5171822" cy="591829"/>
          </a:xfrm>
          <a:prstGeom prst="rect">
            <a:avLst/>
          </a:prstGeom>
        </p:spPr>
        <p:txBody>
          <a:bodyPr vert="horz" wrap="square" lIns="0" tIns="27305" rIns="0" bIns="0" rtlCol="0">
            <a:spAutoFit/>
          </a:bodyPr>
          <a:lstStyle/>
          <a:p>
            <a:pPr marL="297180" marR="5080" indent="-285115">
              <a:lnSpc>
                <a:spcPts val="2160"/>
              </a:lnSpc>
              <a:spcBef>
                <a:spcPts val="215"/>
              </a:spcBef>
            </a:pPr>
            <a:r>
              <a:rPr sz="1850" spc="-15" dirty="0">
                <a:latin typeface="Century Gothic" panose="020B0502020202020204" pitchFamily="34" charset="0"/>
                <a:cs typeface="Arial"/>
              </a:rPr>
              <a:t>PIC2: </a:t>
            </a:r>
            <a:r>
              <a:rPr sz="1850" spc="-20" dirty="0">
                <a:latin typeface="Century Gothic" panose="020B0502020202020204" pitchFamily="34" charset="0"/>
                <a:cs typeface="Arial"/>
              </a:rPr>
              <a:t>more </a:t>
            </a:r>
            <a:r>
              <a:rPr sz="1850" spc="-30" dirty="0">
                <a:latin typeface="Century Gothic" panose="020B0502020202020204" pitchFamily="34" charset="0"/>
                <a:cs typeface="Arial"/>
              </a:rPr>
              <a:t>obvious </a:t>
            </a:r>
            <a:r>
              <a:rPr sz="1850" spc="-15" dirty="0">
                <a:latin typeface="Century Gothic" panose="020B0502020202020204" pitchFamily="34" charset="0"/>
                <a:cs typeface="Arial"/>
              </a:rPr>
              <a:t>flow </a:t>
            </a:r>
            <a:r>
              <a:rPr sz="1850" spc="-20" dirty="0">
                <a:latin typeface="Century Gothic" panose="020B0502020202020204" pitchFamily="34" charset="0"/>
                <a:cs typeface="Arial"/>
              </a:rPr>
              <a:t>mark</a:t>
            </a:r>
            <a:r>
              <a:rPr sz="1850" spc="-250" dirty="0">
                <a:latin typeface="Century Gothic" panose="020B0502020202020204" pitchFamily="34" charset="0"/>
                <a:cs typeface="Arial"/>
              </a:rPr>
              <a:t> </a:t>
            </a:r>
            <a:r>
              <a:rPr sz="1850" dirty="0">
                <a:latin typeface="Century Gothic" panose="020B0502020202020204" pitchFamily="34" charset="0"/>
                <a:cs typeface="Arial"/>
              </a:rPr>
              <a:t>at  </a:t>
            </a:r>
            <a:r>
              <a:rPr sz="1850" spc="-15" dirty="0">
                <a:latin typeface="Century Gothic" panose="020B0502020202020204" pitchFamily="34" charset="0"/>
                <a:cs typeface="Arial"/>
              </a:rPr>
              <a:t>part </a:t>
            </a:r>
            <a:r>
              <a:rPr sz="1850" spc="-50" dirty="0">
                <a:latin typeface="Century Gothic" panose="020B0502020202020204" pitchFamily="34" charset="0"/>
                <a:cs typeface="Arial"/>
              </a:rPr>
              <a:t>with </a:t>
            </a:r>
            <a:r>
              <a:rPr sz="1850" spc="-30" dirty="0">
                <a:latin typeface="Century Gothic" panose="020B0502020202020204" pitchFamily="34" charset="0"/>
                <a:cs typeface="Arial"/>
              </a:rPr>
              <a:t>polished </a:t>
            </a:r>
            <a:r>
              <a:rPr sz="1850" dirty="0">
                <a:latin typeface="Century Gothic" panose="020B0502020202020204" pitchFamily="34" charset="0"/>
                <a:cs typeface="Arial"/>
              </a:rPr>
              <a:t>after</a:t>
            </a:r>
            <a:r>
              <a:rPr sz="1850" spc="-90" dirty="0">
                <a:latin typeface="Century Gothic" panose="020B0502020202020204" pitchFamily="34" charset="0"/>
                <a:cs typeface="Arial"/>
              </a:rPr>
              <a:t> </a:t>
            </a:r>
            <a:r>
              <a:rPr sz="1850" spc="-5" dirty="0">
                <a:latin typeface="Century Gothic" panose="020B0502020202020204" pitchFamily="34" charset="0"/>
                <a:cs typeface="Arial"/>
              </a:rPr>
              <a:t>test</a:t>
            </a:r>
            <a:endParaRPr sz="1850" dirty="0">
              <a:latin typeface="Century Gothic" panose="020B0502020202020204" pitchFamily="34" charset="0"/>
              <a:cs typeface="Arial"/>
            </a:endParaRPr>
          </a:p>
        </p:txBody>
      </p:sp>
      <p:sp>
        <p:nvSpPr>
          <p:cNvPr id="6" name="object 6"/>
          <p:cNvSpPr/>
          <p:nvPr/>
        </p:nvSpPr>
        <p:spPr>
          <a:xfrm>
            <a:off x="438340" y="1025334"/>
            <a:ext cx="4054983" cy="4294124"/>
          </a:xfrm>
          <a:prstGeom prst="rect">
            <a:avLst/>
          </a:prstGeom>
          <a:blipFill>
            <a:blip r:embed="rId3" cstate="print"/>
            <a:stretch>
              <a:fillRect/>
            </a:stretch>
          </a:blipFill>
        </p:spPr>
        <p:txBody>
          <a:bodyPr wrap="square" lIns="0" tIns="0" rIns="0" bIns="0" rtlCol="0"/>
          <a:lstStyle/>
          <a:p>
            <a:endParaRPr>
              <a:latin typeface="Century Gothic" panose="020B0502020202020204" pitchFamily="34" charset="0"/>
            </a:endParaRPr>
          </a:p>
        </p:txBody>
      </p:sp>
      <p:sp>
        <p:nvSpPr>
          <p:cNvPr id="7" name="object 7"/>
          <p:cNvSpPr/>
          <p:nvPr/>
        </p:nvSpPr>
        <p:spPr>
          <a:xfrm>
            <a:off x="6897305" y="1025334"/>
            <a:ext cx="3461258" cy="4292472"/>
          </a:xfrm>
          <a:prstGeom prst="rect">
            <a:avLst/>
          </a:prstGeom>
          <a:blipFill>
            <a:blip r:embed="rId4" cstate="print"/>
            <a:stretch>
              <a:fillRect/>
            </a:stretch>
          </a:blipFill>
        </p:spPr>
        <p:txBody>
          <a:bodyPr wrap="square" lIns="0" tIns="0" rIns="0" bIns="0" rtlCol="0"/>
          <a:lstStyle/>
          <a:p>
            <a:endParaRPr>
              <a:latin typeface="Century Gothic" panose="020B0502020202020204" pitchFamily="34" charset="0"/>
            </a:endParaRPr>
          </a:p>
        </p:txBody>
      </p:sp>
      <p:sp>
        <p:nvSpPr>
          <p:cNvPr id="8" name="object 8"/>
          <p:cNvSpPr/>
          <p:nvPr/>
        </p:nvSpPr>
        <p:spPr>
          <a:xfrm>
            <a:off x="1644523" y="3072066"/>
            <a:ext cx="1080135" cy="831850"/>
          </a:xfrm>
          <a:custGeom>
            <a:avLst/>
            <a:gdLst/>
            <a:ahLst/>
            <a:cxnLst/>
            <a:rect l="l" t="t" r="r" b="b"/>
            <a:pathLst>
              <a:path w="1080135" h="831850">
                <a:moveTo>
                  <a:pt x="0" y="415798"/>
                </a:moveTo>
                <a:lnTo>
                  <a:pt x="2787" y="373288"/>
                </a:lnTo>
                <a:lnTo>
                  <a:pt x="10967" y="332006"/>
                </a:lnTo>
                <a:lnTo>
                  <a:pt x="24270" y="292160"/>
                </a:lnTo>
                <a:lnTo>
                  <a:pt x="42423" y="253960"/>
                </a:lnTo>
                <a:lnTo>
                  <a:pt x="65158" y="217614"/>
                </a:lnTo>
                <a:lnTo>
                  <a:pt x="92201" y="183331"/>
                </a:lnTo>
                <a:lnTo>
                  <a:pt x="123282" y="151321"/>
                </a:lnTo>
                <a:lnTo>
                  <a:pt x="158130" y="121792"/>
                </a:lnTo>
                <a:lnTo>
                  <a:pt x="196475" y="94955"/>
                </a:lnTo>
                <a:lnTo>
                  <a:pt x="238044" y="71017"/>
                </a:lnTo>
                <a:lnTo>
                  <a:pt x="282567" y="50189"/>
                </a:lnTo>
                <a:lnTo>
                  <a:pt x="329773" y="32678"/>
                </a:lnTo>
                <a:lnTo>
                  <a:pt x="379391" y="18695"/>
                </a:lnTo>
                <a:lnTo>
                  <a:pt x="431149" y="8448"/>
                </a:lnTo>
                <a:lnTo>
                  <a:pt x="484777" y="2146"/>
                </a:lnTo>
                <a:lnTo>
                  <a:pt x="540004" y="0"/>
                </a:lnTo>
                <a:lnTo>
                  <a:pt x="595230" y="2146"/>
                </a:lnTo>
                <a:lnTo>
                  <a:pt x="648858" y="8448"/>
                </a:lnTo>
                <a:lnTo>
                  <a:pt x="700616" y="18695"/>
                </a:lnTo>
                <a:lnTo>
                  <a:pt x="750234" y="32678"/>
                </a:lnTo>
                <a:lnTo>
                  <a:pt x="797440" y="50189"/>
                </a:lnTo>
                <a:lnTo>
                  <a:pt x="841963" y="71017"/>
                </a:lnTo>
                <a:lnTo>
                  <a:pt x="883532" y="94955"/>
                </a:lnTo>
                <a:lnTo>
                  <a:pt x="921877" y="121792"/>
                </a:lnTo>
                <a:lnTo>
                  <a:pt x="956725" y="151321"/>
                </a:lnTo>
                <a:lnTo>
                  <a:pt x="987806" y="183331"/>
                </a:lnTo>
                <a:lnTo>
                  <a:pt x="1014849" y="217614"/>
                </a:lnTo>
                <a:lnTo>
                  <a:pt x="1037584" y="253960"/>
                </a:lnTo>
                <a:lnTo>
                  <a:pt x="1055737" y="292160"/>
                </a:lnTo>
                <a:lnTo>
                  <a:pt x="1069040" y="332006"/>
                </a:lnTo>
                <a:lnTo>
                  <a:pt x="1077220" y="373288"/>
                </a:lnTo>
                <a:lnTo>
                  <a:pt x="1080008" y="415798"/>
                </a:lnTo>
                <a:lnTo>
                  <a:pt x="1077220" y="458329"/>
                </a:lnTo>
                <a:lnTo>
                  <a:pt x="1069040" y="499631"/>
                </a:lnTo>
                <a:lnTo>
                  <a:pt x="1055737" y="539493"/>
                </a:lnTo>
                <a:lnTo>
                  <a:pt x="1037584" y="577709"/>
                </a:lnTo>
                <a:lnTo>
                  <a:pt x="1014849" y="614067"/>
                </a:lnTo>
                <a:lnTo>
                  <a:pt x="987806" y="648360"/>
                </a:lnTo>
                <a:lnTo>
                  <a:pt x="956725" y="680379"/>
                </a:lnTo>
                <a:lnTo>
                  <a:pt x="921877" y="709914"/>
                </a:lnTo>
                <a:lnTo>
                  <a:pt x="883532" y="736756"/>
                </a:lnTo>
                <a:lnTo>
                  <a:pt x="841963" y="760698"/>
                </a:lnTo>
                <a:lnTo>
                  <a:pt x="797440" y="781529"/>
                </a:lnTo>
                <a:lnTo>
                  <a:pt x="750234" y="799042"/>
                </a:lnTo>
                <a:lnTo>
                  <a:pt x="700616" y="813026"/>
                </a:lnTo>
                <a:lnTo>
                  <a:pt x="648858" y="823274"/>
                </a:lnTo>
                <a:lnTo>
                  <a:pt x="595230" y="829575"/>
                </a:lnTo>
                <a:lnTo>
                  <a:pt x="540004" y="831722"/>
                </a:lnTo>
                <a:lnTo>
                  <a:pt x="484777" y="829575"/>
                </a:lnTo>
                <a:lnTo>
                  <a:pt x="431149" y="823274"/>
                </a:lnTo>
                <a:lnTo>
                  <a:pt x="379391" y="813026"/>
                </a:lnTo>
                <a:lnTo>
                  <a:pt x="329773" y="799042"/>
                </a:lnTo>
                <a:lnTo>
                  <a:pt x="282567" y="781529"/>
                </a:lnTo>
                <a:lnTo>
                  <a:pt x="238044" y="760698"/>
                </a:lnTo>
                <a:lnTo>
                  <a:pt x="196475" y="736756"/>
                </a:lnTo>
                <a:lnTo>
                  <a:pt x="158130" y="709914"/>
                </a:lnTo>
                <a:lnTo>
                  <a:pt x="123282" y="680379"/>
                </a:lnTo>
                <a:lnTo>
                  <a:pt x="92201" y="648360"/>
                </a:lnTo>
                <a:lnTo>
                  <a:pt x="65158" y="614067"/>
                </a:lnTo>
                <a:lnTo>
                  <a:pt x="42423" y="577709"/>
                </a:lnTo>
                <a:lnTo>
                  <a:pt x="24270" y="539493"/>
                </a:lnTo>
                <a:lnTo>
                  <a:pt x="10967" y="499631"/>
                </a:lnTo>
                <a:lnTo>
                  <a:pt x="2787" y="458329"/>
                </a:lnTo>
                <a:lnTo>
                  <a:pt x="0" y="415798"/>
                </a:lnTo>
                <a:close/>
              </a:path>
            </a:pathLst>
          </a:custGeom>
          <a:ln w="28575">
            <a:solidFill>
              <a:srgbClr val="FF0000"/>
            </a:solidFill>
          </a:ln>
        </p:spPr>
        <p:txBody>
          <a:bodyPr wrap="square" lIns="0" tIns="0" rIns="0" bIns="0" rtlCol="0"/>
          <a:lstStyle/>
          <a:p>
            <a:endParaRPr>
              <a:latin typeface="Century Gothic" panose="020B0502020202020204" pitchFamily="34" charset="0"/>
            </a:endParaRPr>
          </a:p>
        </p:txBody>
      </p:sp>
      <p:sp>
        <p:nvSpPr>
          <p:cNvPr id="9" name="object 9"/>
          <p:cNvSpPr/>
          <p:nvPr/>
        </p:nvSpPr>
        <p:spPr>
          <a:xfrm>
            <a:off x="7962709" y="2692844"/>
            <a:ext cx="1080135" cy="831850"/>
          </a:xfrm>
          <a:custGeom>
            <a:avLst/>
            <a:gdLst/>
            <a:ahLst/>
            <a:cxnLst/>
            <a:rect l="l" t="t" r="r" b="b"/>
            <a:pathLst>
              <a:path w="1080134" h="831850">
                <a:moveTo>
                  <a:pt x="0" y="415925"/>
                </a:moveTo>
                <a:lnTo>
                  <a:pt x="2788" y="373393"/>
                </a:lnTo>
                <a:lnTo>
                  <a:pt x="10972" y="332091"/>
                </a:lnTo>
                <a:lnTo>
                  <a:pt x="24280" y="292229"/>
                </a:lnTo>
                <a:lnTo>
                  <a:pt x="42441" y="254013"/>
                </a:lnTo>
                <a:lnTo>
                  <a:pt x="65183" y="217655"/>
                </a:lnTo>
                <a:lnTo>
                  <a:pt x="92234" y="183362"/>
                </a:lnTo>
                <a:lnTo>
                  <a:pt x="123323" y="151343"/>
                </a:lnTo>
                <a:lnTo>
                  <a:pt x="158178" y="121808"/>
                </a:lnTo>
                <a:lnTo>
                  <a:pt x="196527" y="94966"/>
                </a:lnTo>
                <a:lnTo>
                  <a:pt x="238100" y="71024"/>
                </a:lnTo>
                <a:lnTo>
                  <a:pt x="282623" y="50193"/>
                </a:lnTo>
                <a:lnTo>
                  <a:pt x="329826" y="32680"/>
                </a:lnTo>
                <a:lnTo>
                  <a:pt x="379438" y="18696"/>
                </a:lnTo>
                <a:lnTo>
                  <a:pt x="431185" y="8448"/>
                </a:lnTo>
                <a:lnTo>
                  <a:pt x="484798" y="2147"/>
                </a:lnTo>
                <a:lnTo>
                  <a:pt x="540003" y="0"/>
                </a:lnTo>
                <a:lnTo>
                  <a:pt x="595232" y="2147"/>
                </a:lnTo>
                <a:lnTo>
                  <a:pt x="648864" y="8448"/>
                </a:lnTo>
                <a:lnTo>
                  <a:pt x="700628" y="18696"/>
                </a:lnTo>
                <a:lnTo>
                  <a:pt x="750254" y="32680"/>
                </a:lnTo>
                <a:lnTo>
                  <a:pt x="797469" y="50193"/>
                </a:lnTo>
                <a:lnTo>
                  <a:pt x="842003" y="71024"/>
                </a:lnTo>
                <a:lnTo>
                  <a:pt x="883584" y="94966"/>
                </a:lnTo>
                <a:lnTo>
                  <a:pt x="921940" y="121808"/>
                </a:lnTo>
                <a:lnTo>
                  <a:pt x="956800" y="151343"/>
                </a:lnTo>
                <a:lnTo>
                  <a:pt x="987893" y="183362"/>
                </a:lnTo>
                <a:lnTo>
                  <a:pt x="1014947" y="217655"/>
                </a:lnTo>
                <a:lnTo>
                  <a:pt x="1037691" y="254013"/>
                </a:lnTo>
                <a:lnTo>
                  <a:pt x="1055853" y="292229"/>
                </a:lnTo>
                <a:lnTo>
                  <a:pt x="1069162" y="332091"/>
                </a:lnTo>
                <a:lnTo>
                  <a:pt x="1077346" y="373393"/>
                </a:lnTo>
                <a:lnTo>
                  <a:pt x="1080134" y="415925"/>
                </a:lnTo>
                <a:lnTo>
                  <a:pt x="1077346" y="458435"/>
                </a:lnTo>
                <a:lnTo>
                  <a:pt x="1069162" y="499721"/>
                </a:lnTo>
                <a:lnTo>
                  <a:pt x="1055853" y="539573"/>
                </a:lnTo>
                <a:lnTo>
                  <a:pt x="1037691" y="577782"/>
                </a:lnTo>
                <a:lnTo>
                  <a:pt x="1014947" y="614138"/>
                </a:lnTo>
                <a:lnTo>
                  <a:pt x="987893" y="648431"/>
                </a:lnTo>
                <a:lnTo>
                  <a:pt x="956800" y="680453"/>
                </a:lnTo>
                <a:lnTo>
                  <a:pt x="921940" y="709993"/>
                </a:lnTo>
                <a:lnTo>
                  <a:pt x="883584" y="736842"/>
                </a:lnTo>
                <a:lnTo>
                  <a:pt x="842003" y="760792"/>
                </a:lnTo>
                <a:lnTo>
                  <a:pt x="797469" y="781631"/>
                </a:lnTo>
                <a:lnTo>
                  <a:pt x="750254" y="799151"/>
                </a:lnTo>
                <a:lnTo>
                  <a:pt x="700628" y="813142"/>
                </a:lnTo>
                <a:lnTo>
                  <a:pt x="648864" y="823396"/>
                </a:lnTo>
                <a:lnTo>
                  <a:pt x="595232" y="829701"/>
                </a:lnTo>
                <a:lnTo>
                  <a:pt x="540003" y="831850"/>
                </a:lnTo>
                <a:lnTo>
                  <a:pt x="484798" y="829701"/>
                </a:lnTo>
                <a:lnTo>
                  <a:pt x="431185" y="823396"/>
                </a:lnTo>
                <a:lnTo>
                  <a:pt x="379438" y="813142"/>
                </a:lnTo>
                <a:lnTo>
                  <a:pt x="329826" y="799151"/>
                </a:lnTo>
                <a:lnTo>
                  <a:pt x="282623" y="781631"/>
                </a:lnTo>
                <a:lnTo>
                  <a:pt x="238100" y="760792"/>
                </a:lnTo>
                <a:lnTo>
                  <a:pt x="196527" y="736842"/>
                </a:lnTo>
                <a:lnTo>
                  <a:pt x="158178" y="709993"/>
                </a:lnTo>
                <a:lnTo>
                  <a:pt x="123323" y="680453"/>
                </a:lnTo>
                <a:lnTo>
                  <a:pt x="92234" y="648431"/>
                </a:lnTo>
                <a:lnTo>
                  <a:pt x="65183" y="614138"/>
                </a:lnTo>
                <a:lnTo>
                  <a:pt x="42441" y="577782"/>
                </a:lnTo>
                <a:lnTo>
                  <a:pt x="24280" y="539573"/>
                </a:lnTo>
                <a:lnTo>
                  <a:pt x="10972" y="499721"/>
                </a:lnTo>
                <a:lnTo>
                  <a:pt x="2788" y="458435"/>
                </a:lnTo>
                <a:lnTo>
                  <a:pt x="0" y="415925"/>
                </a:lnTo>
                <a:close/>
              </a:path>
            </a:pathLst>
          </a:custGeom>
          <a:ln w="28575">
            <a:solidFill>
              <a:srgbClr val="FF0000"/>
            </a:solidFill>
          </a:ln>
        </p:spPr>
        <p:txBody>
          <a:bodyPr wrap="square" lIns="0" tIns="0" rIns="0" bIns="0" rtlCol="0"/>
          <a:lstStyle/>
          <a:p>
            <a:endParaRPr>
              <a:latin typeface="Century Gothic" panose="020B0502020202020204" pitchFamily="34" charset="0"/>
            </a:endParaRPr>
          </a:p>
        </p:txBody>
      </p:sp>
      <p:sp>
        <p:nvSpPr>
          <p:cNvPr id="10"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44</a:t>
            </a:fld>
            <a:endParaRPr lang="en-US" sz="1050" dirty="0">
              <a:solidFill>
                <a:srgbClr val="FFFFFF"/>
              </a:solidFill>
            </a:endParaRPr>
          </a:p>
        </p:txBody>
      </p:sp>
    </p:spTree>
    <p:extLst>
      <p:ext uri="{BB962C8B-B14F-4D97-AF65-F5344CB8AC3E}">
        <p14:creationId xmlns:p14="http://schemas.microsoft.com/office/powerpoint/2010/main" val="4348116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0" y="35168"/>
            <a:ext cx="12031145" cy="838200"/>
          </a:xfrm>
        </p:spPr>
        <p:txBody>
          <a:bodyPr>
            <a:noAutofit/>
          </a:bodyPr>
          <a:lstStyle/>
          <a:p>
            <a:pPr marL="40005">
              <a:lnSpc>
                <a:spcPct val="100000"/>
              </a:lnSpc>
              <a:spcBef>
                <a:spcPts val="105"/>
              </a:spcBef>
            </a:pPr>
            <a:r>
              <a:rPr lang="en-US" altLang="zh-CN" sz="2800" dirty="0"/>
              <a:t>Flow Mark at Gate area after Heating in 80⁰C Water – </a:t>
            </a:r>
            <a:br>
              <a:rPr lang="en-US" altLang="zh-CN" sz="2800" dirty="0"/>
            </a:br>
            <a:r>
              <a:rPr lang="en-US" altLang="zh-CN" sz="2800" dirty="0"/>
              <a:t>Analysis and Suggestion</a:t>
            </a:r>
            <a:endParaRPr lang="en-GB" altLang="de-DE" sz="2800" dirty="0"/>
          </a:p>
        </p:txBody>
      </p:sp>
      <p:sp>
        <p:nvSpPr>
          <p:cNvPr id="4" name="object 4"/>
          <p:cNvSpPr txBox="1"/>
          <p:nvPr/>
        </p:nvSpPr>
        <p:spPr>
          <a:xfrm>
            <a:off x="358750" y="982344"/>
            <a:ext cx="11633958" cy="4899418"/>
          </a:xfrm>
          <a:prstGeom prst="rect">
            <a:avLst/>
          </a:prstGeom>
        </p:spPr>
        <p:txBody>
          <a:bodyPr vert="horz" wrap="square" lIns="0" tIns="13335" rIns="0" bIns="0" rtlCol="0">
            <a:spAutoFit/>
          </a:bodyPr>
          <a:lstStyle/>
          <a:p>
            <a:pPr marL="358140" marR="5080" indent="-345440" algn="just">
              <a:lnSpc>
                <a:spcPct val="100000"/>
              </a:lnSpc>
              <a:spcBef>
                <a:spcPts val="105"/>
              </a:spcBef>
              <a:buSzPct val="70000"/>
              <a:buFont typeface="Wingdings"/>
              <a:buChar char=""/>
              <a:tabLst>
                <a:tab pos="440055" algn="l"/>
              </a:tabLst>
            </a:pPr>
            <a:r>
              <a:rPr sz="2000" b="1" spc="-40" dirty="0">
                <a:latin typeface="Century Gothic" panose="020B0502020202020204" pitchFamily="34" charset="0"/>
                <a:cs typeface="Arial"/>
              </a:rPr>
              <a:t>Analysis: </a:t>
            </a:r>
            <a:r>
              <a:rPr sz="2000" spc="-55" dirty="0">
                <a:latin typeface="Century Gothic" panose="020B0502020202020204" pitchFamily="34" charset="0"/>
                <a:cs typeface="Arial"/>
              </a:rPr>
              <a:t>Flow </a:t>
            </a:r>
            <a:r>
              <a:rPr sz="2000" spc="-25" dirty="0">
                <a:latin typeface="Century Gothic" panose="020B0502020202020204" pitchFamily="34" charset="0"/>
                <a:cs typeface="Arial"/>
              </a:rPr>
              <a:t>mark </a:t>
            </a:r>
            <a:r>
              <a:rPr sz="2000" spc="-35" dirty="0">
                <a:latin typeface="Century Gothic" panose="020B0502020202020204" pitchFamily="34" charset="0"/>
                <a:cs typeface="Arial"/>
              </a:rPr>
              <a:t>is </a:t>
            </a:r>
            <a:r>
              <a:rPr sz="2000" spc="-60" dirty="0">
                <a:latin typeface="Century Gothic" panose="020B0502020202020204" pitchFamily="34" charset="0"/>
                <a:cs typeface="Arial"/>
              </a:rPr>
              <a:t>on </a:t>
            </a:r>
            <a:r>
              <a:rPr sz="2000" spc="-10" dirty="0">
                <a:latin typeface="Century Gothic" panose="020B0502020202020204" pitchFamily="34" charset="0"/>
                <a:cs typeface="Arial"/>
              </a:rPr>
              <a:t>the </a:t>
            </a:r>
            <a:r>
              <a:rPr sz="2000" spc="-40" dirty="0">
                <a:latin typeface="Century Gothic" panose="020B0502020202020204" pitchFamily="34" charset="0"/>
                <a:cs typeface="Arial"/>
              </a:rPr>
              <a:t>gate </a:t>
            </a:r>
            <a:r>
              <a:rPr sz="2000" spc="-25" dirty="0">
                <a:latin typeface="Century Gothic" panose="020B0502020202020204" pitchFamily="34" charset="0"/>
                <a:cs typeface="Arial"/>
              </a:rPr>
              <a:t>surface. But </a:t>
            </a:r>
            <a:r>
              <a:rPr sz="2000" spc="-70" dirty="0">
                <a:latin typeface="Century Gothic" panose="020B0502020202020204" pitchFamily="34" charset="0"/>
                <a:cs typeface="Arial"/>
              </a:rPr>
              <a:t>eyes  </a:t>
            </a:r>
            <a:r>
              <a:rPr sz="2000" spc="-25" dirty="0">
                <a:latin typeface="Century Gothic" panose="020B0502020202020204" pitchFamily="34" charset="0"/>
                <a:cs typeface="Arial"/>
              </a:rPr>
              <a:t>can’t </a:t>
            </a:r>
            <a:r>
              <a:rPr sz="2000" spc="-30" dirty="0">
                <a:latin typeface="Century Gothic" panose="020B0502020202020204" pitchFamily="34" charset="0"/>
                <a:cs typeface="Arial"/>
              </a:rPr>
              <a:t>see </a:t>
            </a:r>
            <a:r>
              <a:rPr sz="2000" spc="-35" dirty="0">
                <a:latin typeface="Century Gothic" panose="020B0502020202020204" pitchFamily="34" charset="0"/>
                <a:cs typeface="Arial"/>
              </a:rPr>
              <a:t>it </a:t>
            </a:r>
            <a:r>
              <a:rPr sz="2000" spc="-25" dirty="0">
                <a:latin typeface="Century Gothic" panose="020B0502020202020204" pitchFamily="34" charset="0"/>
                <a:cs typeface="Arial"/>
              </a:rPr>
              <a:t>due </a:t>
            </a:r>
            <a:r>
              <a:rPr sz="2000" spc="0" dirty="0">
                <a:latin typeface="Century Gothic" panose="020B0502020202020204" pitchFamily="34" charset="0"/>
                <a:cs typeface="Arial"/>
              </a:rPr>
              <a:t>to </a:t>
            </a:r>
            <a:r>
              <a:rPr sz="2000" spc="-35" dirty="0">
                <a:latin typeface="Century Gothic" panose="020B0502020202020204" pitchFamily="34" charset="0"/>
                <a:cs typeface="Arial"/>
              </a:rPr>
              <a:t>texture </a:t>
            </a:r>
            <a:r>
              <a:rPr sz="2000" spc="-60" dirty="0">
                <a:latin typeface="Century Gothic" panose="020B0502020202020204" pitchFamily="34" charset="0"/>
                <a:cs typeface="Arial"/>
              </a:rPr>
              <a:t>on </a:t>
            </a:r>
            <a:r>
              <a:rPr sz="2000" spc="-10" dirty="0">
                <a:latin typeface="Century Gothic" panose="020B0502020202020204" pitchFamily="34" charset="0"/>
                <a:cs typeface="Arial"/>
              </a:rPr>
              <a:t>the </a:t>
            </a:r>
            <a:r>
              <a:rPr sz="2000" spc="-35" dirty="0">
                <a:latin typeface="Century Gothic" panose="020B0502020202020204" pitchFamily="34" charset="0"/>
                <a:cs typeface="Arial"/>
              </a:rPr>
              <a:t>part </a:t>
            </a:r>
            <a:r>
              <a:rPr sz="2000" spc="-25" dirty="0">
                <a:latin typeface="Century Gothic" panose="020B0502020202020204" pitchFamily="34" charset="0"/>
                <a:cs typeface="Arial"/>
              </a:rPr>
              <a:t>surface. </a:t>
            </a:r>
            <a:r>
              <a:rPr sz="2000" spc="-50" dirty="0">
                <a:latin typeface="Century Gothic" panose="020B0502020202020204" pitchFamily="34" charset="0"/>
                <a:cs typeface="Arial"/>
              </a:rPr>
              <a:t>Heating  </a:t>
            </a:r>
            <a:r>
              <a:rPr sz="2000" spc="-35" dirty="0">
                <a:latin typeface="Century Gothic" panose="020B0502020202020204" pitchFamily="34" charset="0"/>
                <a:cs typeface="Arial"/>
              </a:rPr>
              <a:t>in </a:t>
            </a:r>
            <a:r>
              <a:rPr sz="2000" spc="-50" dirty="0">
                <a:latin typeface="Century Gothic" panose="020B0502020202020204" pitchFamily="34" charset="0"/>
                <a:cs typeface="Arial"/>
              </a:rPr>
              <a:t>water </a:t>
            </a:r>
            <a:r>
              <a:rPr sz="2000" spc="-45" dirty="0">
                <a:latin typeface="Century Gothic" panose="020B0502020202020204" pitchFamily="34" charset="0"/>
                <a:cs typeface="Arial"/>
              </a:rPr>
              <a:t>makes flow </a:t>
            </a:r>
            <a:r>
              <a:rPr sz="2000" spc="-25" dirty="0">
                <a:latin typeface="Century Gothic" panose="020B0502020202020204" pitchFamily="34" charset="0"/>
                <a:cs typeface="Arial"/>
              </a:rPr>
              <a:t>mark </a:t>
            </a:r>
            <a:r>
              <a:rPr sz="2000" spc="-45" dirty="0">
                <a:latin typeface="Century Gothic" panose="020B0502020202020204" pitchFamily="34" charset="0"/>
                <a:cs typeface="Arial"/>
              </a:rPr>
              <a:t>became</a:t>
            </a:r>
            <a:r>
              <a:rPr sz="2000" spc="-180" dirty="0">
                <a:latin typeface="Century Gothic" panose="020B0502020202020204" pitchFamily="34" charset="0"/>
                <a:cs typeface="Arial"/>
              </a:rPr>
              <a:t> </a:t>
            </a:r>
            <a:r>
              <a:rPr sz="2000" spc="-50" dirty="0">
                <a:latin typeface="Century Gothic" panose="020B0502020202020204" pitchFamily="34" charset="0"/>
                <a:cs typeface="Arial"/>
              </a:rPr>
              <a:t>obvious.</a:t>
            </a:r>
            <a:endParaRPr lang="en-US" sz="2000" spc="-50" dirty="0">
              <a:latin typeface="Century Gothic" panose="020B0502020202020204" pitchFamily="34" charset="0"/>
              <a:cs typeface="Arial"/>
            </a:endParaRPr>
          </a:p>
          <a:p>
            <a:pPr marL="358140" marR="5080" indent="-345440" algn="just">
              <a:lnSpc>
                <a:spcPct val="100000"/>
              </a:lnSpc>
              <a:spcBef>
                <a:spcPts val="105"/>
              </a:spcBef>
              <a:buSzPct val="70000"/>
              <a:buFont typeface="Wingdings"/>
              <a:buChar char=""/>
              <a:tabLst>
                <a:tab pos="440055" algn="l"/>
              </a:tabLst>
            </a:pPr>
            <a:endParaRPr sz="2000" dirty="0">
              <a:latin typeface="Century Gothic" panose="020B0502020202020204" pitchFamily="34" charset="0"/>
              <a:cs typeface="Arial"/>
            </a:endParaRPr>
          </a:p>
          <a:p>
            <a:pPr marL="358140" indent="-345440">
              <a:lnSpc>
                <a:spcPct val="100000"/>
              </a:lnSpc>
              <a:spcBef>
                <a:spcPts val="15"/>
              </a:spcBef>
              <a:buSzPct val="70000"/>
              <a:buFont typeface="Wingdings"/>
              <a:buChar char=""/>
              <a:tabLst>
                <a:tab pos="358775" algn="l"/>
              </a:tabLst>
            </a:pPr>
            <a:r>
              <a:rPr sz="2000" b="1" spc="-35" dirty="0">
                <a:latin typeface="Century Gothic" panose="020B0502020202020204" pitchFamily="34" charset="0"/>
                <a:cs typeface="Arial"/>
              </a:rPr>
              <a:t>Suggestion:</a:t>
            </a:r>
            <a:endParaRPr sz="2000" dirty="0">
              <a:latin typeface="Century Gothic" panose="020B0502020202020204" pitchFamily="34" charset="0"/>
              <a:cs typeface="Arial"/>
            </a:endParaRPr>
          </a:p>
          <a:p>
            <a:pPr marL="836294" lvl="1" indent="-365760">
              <a:lnSpc>
                <a:spcPct val="100000"/>
              </a:lnSpc>
              <a:spcBef>
                <a:spcPts val="2165"/>
              </a:spcBef>
              <a:buFont typeface="Wingdings"/>
              <a:buChar char=""/>
              <a:tabLst>
                <a:tab pos="836930" algn="l"/>
              </a:tabLst>
            </a:pPr>
            <a:r>
              <a:rPr sz="2000" spc="0" dirty="0">
                <a:latin typeface="Century Gothic" panose="020B0502020202020204" pitchFamily="34" charset="0"/>
                <a:cs typeface="Arial"/>
              </a:rPr>
              <a:t>Filling </a:t>
            </a:r>
            <a:r>
              <a:rPr sz="2000" spc="-25" dirty="0">
                <a:latin typeface="Century Gothic" panose="020B0502020202020204" pitchFamily="34" charset="0"/>
                <a:cs typeface="Arial"/>
              </a:rPr>
              <a:t>part’s </a:t>
            </a:r>
            <a:r>
              <a:rPr sz="2000" spc="-20" dirty="0">
                <a:latin typeface="Century Gothic" panose="020B0502020202020204" pitchFamily="34" charset="0"/>
                <a:cs typeface="Arial"/>
              </a:rPr>
              <a:t>gate </a:t>
            </a:r>
            <a:r>
              <a:rPr sz="2000" spc="-30" dirty="0">
                <a:latin typeface="Century Gothic" panose="020B0502020202020204" pitchFamily="34" charset="0"/>
                <a:cs typeface="Arial"/>
              </a:rPr>
              <a:t>area </a:t>
            </a:r>
            <a:r>
              <a:rPr sz="2000" spc="-20" dirty="0">
                <a:latin typeface="Century Gothic" panose="020B0502020202020204" pitchFamily="34" charset="0"/>
                <a:cs typeface="Arial"/>
              </a:rPr>
              <a:t>with </a:t>
            </a:r>
            <a:r>
              <a:rPr sz="2000" spc="-10" dirty="0">
                <a:latin typeface="Century Gothic" panose="020B0502020202020204" pitchFamily="34" charset="0"/>
                <a:cs typeface="Arial"/>
              </a:rPr>
              <a:t>slow injection </a:t>
            </a:r>
            <a:r>
              <a:rPr sz="2000" spc="-20" dirty="0">
                <a:latin typeface="Century Gothic" panose="020B0502020202020204" pitchFamily="34" charset="0"/>
                <a:cs typeface="Arial"/>
              </a:rPr>
              <a:t>speed </a:t>
            </a:r>
            <a:r>
              <a:rPr sz="2000" dirty="0">
                <a:latin typeface="Century Gothic" panose="020B0502020202020204" pitchFamily="34" charset="0"/>
                <a:cs typeface="Arial"/>
              </a:rPr>
              <a:t>until</a:t>
            </a:r>
            <a:r>
              <a:rPr sz="2000" spc="575" dirty="0">
                <a:latin typeface="Century Gothic" panose="020B0502020202020204" pitchFamily="34" charset="0"/>
                <a:cs typeface="Arial"/>
              </a:rPr>
              <a:t> </a:t>
            </a:r>
            <a:r>
              <a:rPr sz="2000" spc="-20" dirty="0">
                <a:latin typeface="Century Gothic" panose="020B0502020202020204" pitchFamily="34" charset="0"/>
                <a:cs typeface="Arial"/>
              </a:rPr>
              <a:t>flow</a:t>
            </a:r>
            <a:r>
              <a:rPr lang="en-US" sz="2000" dirty="0">
                <a:latin typeface="Century Gothic" panose="020B0502020202020204" pitchFamily="34" charset="0"/>
                <a:cs typeface="Arial"/>
              </a:rPr>
              <a:t> </a:t>
            </a:r>
            <a:r>
              <a:rPr sz="2000" spc="-15" dirty="0">
                <a:latin typeface="Century Gothic" panose="020B0502020202020204" pitchFamily="34" charset="0"/>
                <a:cs typeface="Arial"/>
              </a:rPr>
              <a:t>mark </a:t>
            </a:r>
            <a:r>
              <a:rPr sz="2000" spc="-5" dirty="0">
                <a:latin typeface="Century Gothic" panose="020B0502020202020204" pitchFamily="34" charset="0"/>
                <a:cs typeface="Arial"/>
              </a:rPr>
              <a:t>can’t </a:t>
            </a:r>
            <a:r>
              <a:rPr sz="2000" spc="5" dirty="0">
                <a:latin typeface="Century Gothic" panose="020B0502020202020204" pitchFamily="34" charset="0"/>
                <a:cs typeface="Arial"/>
              </a:rPr>
              <a:t>be </a:t>
            </a:r>
            <a:r>
              <a:rPr sz="2000" spc="-30" dirty="0">
                <a:latin typeface="Century Gothic" panose="020B0502020202020204" pitchFamily="34" charset="0"/>
                <a:cs typeface="Arial"/>
              </a:rPr>
              <a:t>seen </a:t>
            </a:r>
            <a:r>
              <a:rPr sz="2000" spc="5" dirty="0">
                <a:latin typeface="Century Gothic" panose="020B0502020202020204" pitchFamily="34" charset="0"/>
                <a:cs typeface="Arial"/>
              </a:rPr>
              <a:t>by </a:t>
            </a:r>
            <a:r>
              <a:rPr sz="2000" spc="-30" dirty="0">
                <a:latin typeface="Century Gothic" panose="020B0502020202020204" pitchFamily="34" charset="0"/>
                <a:cs typeface="Arial"/>
              </a:rPr>
              <a:t>eyes </a:t>
            </a:r>
            <a:r>
              <a:rPr sz="2000" spc="0" dirty="0">
                <a:latin typeface="Century Gothic" panose="020B0502020202020204" pitchFamily="34" charset="0"/>
                <a:cs typeface="Arial"/>
              </a:rPr>
              <a:t>if </a:t>
            </a:r>
            <a:r>
              <a:rPr sz="2000" spc="-15" dirty="0">
                <a:latin typeface="Century Gothic" panose="020B0502020202020204" pitchFamily="34" charset="0"/>
                <a:cs typeface="Arial"/>
              </a:rPr>
              <a:t>part </a:t>
            </a:r>
            <a:r>
              <a:rPr sz="2000" spc="0" dirty="0">
                <a:latin typeface="Century Gothic" panose="020B0502020202020204" pitchFamily="34" charset="0"/>
                <a:cs typeface="Arial"/>
              </a:rPr>
              <a:t>is </a:t>
            </a:r>
            <a:r>
              <a:rPr sz="2000" spc="-10" dirty="0">
                <a:latin typeface="Century Gothic" panose="020B0502020202020204" pitchFamily="34" charset="0"/>
                <a:cs typeface="Arial"/>
              </a:rPr>
              <a:t>polished</a:t>
            </a:r>
            <a:r>
              <a:rPr sz="2000" spc="280" dirty="0">
                <a:latin typeface="Century Gothic" panose="020B0502020202020204" pitchFamily="34" charset="0"/>
                <a:cs typeface="Arial"/>
              </a:rPr>
              <a:t> </a:t>
            </a:r>
            <a:r>
              <a:rPr sz="2000" spc="-20" dirty="0">
                <a:latin typeface="Century Gothic" panose="020B0502020202020204" pitchFamily="34" charset="0"/>
                <a:cs typeface="Arial"/>
              </a:rPr>
              <a:t>surface.</a:t>
            </a:r>
            <a:endParaRPr lang="en-US" sz="2000" spc="-20" dirty="0">
              <a:latin typeface="Century Gothic" panose="020B0502020202020204" pitchFamily="34" charset="0"/>
              <a:cs typeface="Arial"/>
            </a:endParaRPr>
          </a:p>
          <a:p>
            <a:pPr marL="836294" lvl="1" indent="-365760">
              <a:lnSpc>
                <a:spcPct val="100000"/>
              </a:lnSpc>
              <a:spcBef>
                <a:spcPts val="2165"/>
              </a:spcBef>
              <a:buFont typeface="Wingdings"/>
              <a:buChar char=""/>
              <a:tabLst>
                <a:tab pos="836930" algn="l"/>
              </a:tabLst>
            </a:pPr>
            <a:endParaRPr sz="2000" dirty="0">
              <a:latin typeface="Century Gothic" panose="020B0502020202020204" pitchFamily="34" charset="0"/>
              <a:cs typeface="Arial"/>
            </a:endParaRPr>
          </a:p>
          <a:p>
            <a:pPr marL="836294" lvl="1" indent="-365760">
              <a:lnSpc>
                <a:spcPct val="100000"/>
              </a:lnSpc>
              <a:spcBef>
                <a:spcPts val="5"/>
              </a:spcBef>
              <a:buFont typeface="Wingdings"/>
              <a:buChar char=""/>
              <a:tabLst>
                <a:tab pos="836930" algn="l"/>
              </a:tabLst>
            </a:pPr>
            <a:r>
              <a:rPr sz="2000" spc="-50" dirty="0">
                <a:latin typeface="Century Gothic" panose="020B0502020202020204" pitchFamily="34" charset="0"/>
                <a:cs typeface="Arial"/>
              </a:rPr>
              <a:t>Texture </a:t>
            </a:r>
            <a:r>
              <a:rPr sz="2000" spc="-15" dirty="0">
                <a:latin typeface="Century Gothic" panose="020B0502020202020204" pitchFamily="34" charset="0"/>
                <a:cs typeface="Arial"/>
              </a:rPr>
              <a:t>surface: Heating </a:t>
            </a:r>
            <a:r>
              <a:rPr sz="2000" spc="-10" dirty="0">
                <a:latin typeface="Century Gothic" panose="020B0502020202020204" pitchFamily="34" charset="0"/>
                <a:cs typeface="Arial"/>
              </a:rPr>
              <a:t>part </a:t>
            </a:r>
            <a:r>
              <a:rPr sz="2000" spc="0" dirty="0">
                <a:latin typeface="Century Gothic" panose="020B0502020202020204" pitchFamily="34" charset="0"/>
                <a:cs typeface="Arial"/>
              </a:rPr>
              <a:t>in </a:t>
            </a:r>
            <a:r>
              <a:rPr sz="2000" spc="5" dirty="0">
                <a:latin typeface="Century Gothic" panose="020B0502020202020204" pitchFamily="34" charset="0"/>
                <a:cs typeface="Arial"/>
              </a:rPr>
              <a:t>80⁰C </a:t>
            </a:r>
            <a:r>
              <a:rPr sz="2000" spc="-40" dirty="0">
                <a:latin typeface="Century Gothic" panose="020B0502020202020204" pitchFamily="34" charset="0"/>
                <a:cs typeface="Arial"/>
              </a:rPr>
              <a:t>water </a:t>
            </a:r>
            <a:r>
              <a:rPr sz="2000" spc="-35" dirty="0">
                <a:latin typeface="Century Gothic" panose="020B0502020202020204" pitchFamily="34" charset="0"/>
                <a:cs typeface="Arial"/>
              </a:rPr>
              <a:t>after</a:t>
            </a:r>
            <a:r>
              <a:rPr sz="2000" spc="-10" dirty="0">
                <a:latin typeface="Century Gothic" panose="020B0502020202020204" pitchFamily="34" charset="0"/>
                <a:cs typeface="Arial"/>
              </a:rPr>
              <a:t> </a:t>
            </a:r>
            <a:r>
              <a:rPr sz="2000" dirty="0">
                <a:latin typeface="Century Gothic" panose="020B0502020202020204" pitchFamily="34" charset="0"/>
                <a:cs typeface="Arial"/>
              </a:rPr>
              <a:t>molding</a:t>
            </a:r>
          </a:p>
          <a:p>
            <a:pPr marL="1273810" lvl="2" indent="-346075">
              <a:lnSpc>
                <a:spcPct val="100000"/>
              </a:lnSpc>
              <a:spcBef>
                <a:spcPts val="5"/>
              </a:spcBef>
              <a:buFont typeface="Wingdings"/>
              <a:buChar char=""/>
              <a:tabLst>
                <a:tab pos="1355090" algn="l"/>
                <a:tab pos="1355725" algn="l"/>
              </a:tabLst>
            </a:pPr>
            <a:r>
              <a:rPr sz="2000" spc="5" dirty="0">
                <a:latin typeface="Century Gothic" panose="020B0502020202020204" pitchFamily="34" charset="0"/>
                <a:cs typeface="Arial"/>
              </a:rPr>
              <a:t>No </a:t>
            </a:r>
            <a:r>
              <a:rPr sz="2000" spc="-20" dirty="0">
                <a:latin typeface="Century Gothic" panose="020B0502020202020204" pitchFamily="34" charset="0"/>
                <a:cs typeface="Arial"/>
              </a:rPr>
              <a:t>flow </a:t>
            </a:r>
            <a:r>
              <a:rPr sz="2000" spc="-15" dirty="0">
                <a:latin typeface="Century Gothic" panose="020B0502020202020204" pitchFamily="34" charset="0"/>
                <a:cs typeface="Arial"/>
              </a:rPr>
              <a:t>mark </a:t>
            </a:r>
            <a:r>
              <a:rPr sz="2000" spc="-30" dirty="0">
                <a:latin typeface="Century Gothic" panose="020B0502020202020204" pitchFamily="34" charset="0"/>
                <a:cs typeface="Arial"/>
              </a:rPr>
              <a:t>at </a:t>
            </a:r>
            <a:r>
              <a:rPr sz="2000" spc="-20" dirty="0">
                <a:latin typeface="Century Gothic" panose="020B0502020202020204" pitchFamily="34" charset="0"/>
                <a:cs typeface="Arial"/>
              </a:rPr>
              <a:t>gate </a:t>
            </a:r>
            <a:r>
              <a:rPr sz="2000" spc="-35" dirty="0">
                <a:latin typeface="Century Gothic" panose="020B0502020202020204" pitchFamily="34" charset="0"/>
                <a:cs typeface="Arial"/>
              </a:rPr>
              <a:t>area, </a:t>
            </a:r>
            <a:r>
              <a:rPr sz="2000" spc="-5" dirty="0">
                <a:latin typeface="Century Gothic" panose="020B0502020202020204" pitchFamily="34" charset="0"/>
                <a:cs typeface="Arial"/>
              </a:rPr>
              <a:t>nothing </a:t>
            </a:r>
            <a:r>
              <a:rPr sz="2000" spc="-15" dirty="0">
                <a:latin typeface="Century Gothic" panose="020B0502020202020204" pitchFamily="34" charset="0"/>
                <a:cs typeface="Arial"/>
              </a:rPr>
              <a:t>to</a:t>
            </a:r>
            <a:r>
              <a:rPr sz="2000" spc="530" dirty="0">
                <a:latin typeface="Century Gothic" panose="020B0502020202020204" pitchFamily="34" charset="0"/>
                <a:cs typeface="Arial"/>
              </a:rPr>
              <a:t> </a:t>
            </a:r>
            <a:r>
              <a:rPr sz="2000" spc="-15" dirty="0">
                <a:latin typeface="Century Gothic" panose="020B0502020202020204" pitchFamily="34" charset="0"/>
                <a:cs typeface="Arial"/>
              </a:rPr>
              <a:t>do.</a:t>
            </a:r>
            <a:endParaRPr sz="2000" dirty="0">
              <a:latin typeface="Century Gothic" panose="020B0502020202020204" pitchFamily="34" charset="0"/>
              <a:cs typeface="Arial"/>
            </a:endParaRPr>
          </a:p>
          <a:p>
            <a:pPr marL="1273810" marR="167005" lvl="2" indent="-346075">
              <a:lnSpc>
                <a:spcPct val="100000"/>
              </a:lnSpc>
              <a:spcBef>
                <a:spcPts val="5"/>
              </a:spcBef>
              <a:buFont typeface="Wingdings"/>
              <a:buChar char=""/>
              <a:tabLst>
                <a:tab pos="1355090" algn="l"/>
                <a:tab pos="1355725" algn="l"/>
              </a:tabLst>
            </a:pPr>
            <a:r>
              <a:rPr sz="2000" spc="-20" dirty="0">
                <a:latin typeface="Century Gothic" panose="020B0502020202020204" pitchFamily="34" charset="0"/>
                <a:cs typeface="Arial"/>
              </a:rPr>
              <a:t>Flow </a:t>
            </a:r>
            <a:r>
              <a:rPr sz="2000" spc="-15" dirty="0">
                <a:latin typeface="Century Gothic" panose="020B0502020202020204" pitchFamily="34" charset="0"/>
                <a:cs typeface="Arial"/>
              </a:rPr>
              <a:t>mark </a:t>
            </a:r>
            <a:r>
              <a:rPr sz="2000" spc="-5" dirty="0">
                <a:latin typeface="Century Gothic" panose="020B0502020202020204" pitchFamily="34" charset="0"/>
                <a:cs typeface="Arial"/>
              </a:rPr>
              <a:t>occur </a:t>
            </a:r>
            <a:r>
              <a:rPr sz="2000" spc="-30" dirty="0">
                <a:latin typeface="Century Gothic" panose="020B0502020202020204" pitchFamily="34" charset="0"/>
                <a:cs typeface="Arial"/>
              </a:rPr>
              <a:t>at </a:t>
            </a:r>
            <a:r>
              <a:rPr sz="2000" spc="-20" dirty="0">
                <a:latin typeface="Century Gothic" panose="020B0502020202020204" pitchFamily="34" charset="0"/>
                <a:cs typeface="Arial"/>
              </a:rPr>
              <a:t>gate </a:t>
            </a:r>
            <a:r>
              <a:rPr sz="2000" spc="-35" dirty="0">
                <a:latin typeface="Century Gothic" panose="020B0502020202020204" pitchFamily="34" charset="0"/>
                <a:cs typeface="Arial"/>
              </a:rPr>
              <a:t>area: </a:t>
            </a:r>
            <a:r>
              <a:rPr sz="2000" dirty="0">
                <a:latin typeface="Century Gothic" panose="020B0502020202020204" pitchFamily="34" charset="0"/>
                <a:cs typeface="Arial"/>
              </a:rPr>
              <a:t>fill </a:t>
            </a:r>
            <a:r>
              <a:rPr sz="2000" spc="-10" dirty="0">
                <a:latin typeface="Century Gothic" panose="020B0502020202020204" pitchFamily="34" charset="0"/>
                <a:cs typeface="Arial"/>
              </a:rPr>
              <a:t>part </a:t>
            </a:r>
            <a:r>
              <a:rPr sz="2000" spc="-20" dirty="0">
                <a:latin typeface="Century Gothic" panose="020B0502020202020204" pitchFamily="34" charset="0"/>
                <a:cs typeface="Arial"/>
              </a:rPr>
              <a:t>gate </a:t>
            </a:r>
            <a:r>
              <a:rPr sz="2000" spc="-10" dirty="0">
                <a:latin typeface="Century Gothic" panose="020B0502020202020204" pitchFamily="34" charset="0"/>
                <a:cs typeface="Arial"/>
              </a:rPr>
              <a:t>position </a:t>
            </a:r>
            <a:r>
              <a:rPr sz="2000" spc="0" dirty="0">
                <a:latin typeface="Century Gothic" panose="020B0502020202020204" pitchFamily="34" charset="0"/>
                <a:cs typeface="Arial"/>
              </a:rPr>
              <a:t>in  </a:t>
            </a:r>
            <a:r>
              <a:rPr sz="2000" spc="-30" dirty="0">
                <a:latin typeface="Century Gothic" panose="020B0502020202020204" pitchFamily="34" charset="0"/>
                <a:cs typeface="Arial"/>
              </a:rPr>
              <a:t>lower </a:t>
            </a:r>
            <a:r>
              <a:rPr sz="2000" spc="-10" dirty="0">
                <a:latin typeface="Century Gothic" panose="020B0502020202020204" pitchFamily="34" charset="0"/>
                <a:cs typeface="Arial"/>
              </a:rPr>
              <a:t>injection </a:t>
            </a:r>
            <a:r>
              <a:rPr sz="2000" spc="-20" dirty="0">
                <a:latin typeface="Century Gothic" panose="020B0502020202020204" pitchFamily="34" charset="0"/>
                <a:cs typeface="Arial"/>
              </a:rPr>
              <a:t>speed </a:t>
            </a:r>
            <a:r>
              <a:rPr sz="2000" spc="-15" dirty="0">
                <a:latin typeface="Century Gothic" panose="020B0502020202020204" pitchFamily="34" charset="0"/>
                <a:cs typeface="Arial"/>
              </a:rPr>
              <a:t>and </a:t>
            </a:r>
            <a:r>
              <a:rPr sz="2000" spc="-30" dirty="0">
                <a:latin typeface="Century Gothic" panose="020B0502020202020204" pitchFamily="34" charset="0"/>
                <a:cs typeface="Arial"/>
              </a:rPr>
              <a:t>lower </a:t>
            </a:r>
            <a:r>
              <a:rPr sz="2000" spc="-10" dirty="0">
                <a:latin typeface="Century Gothic" panose="020B0502020202020204" pitchFamily="34" charset="0"/>
                <a:cs typeface="Arial"/>
              </a:rPr>
              <a:t>mold </a:t>
            </a:r>
            <a:r>
              <a:rPr sz="2000" spc="-20" dirty="0">
                <a:latin typeface="Century Gothic" panose="020B0502020202020204" pitchFamily="34" charset="0"/>
                <a:cs typeface="Arial"/>
              </a:rPr>
              <a:t>temperature </a:t>
            </a:r>
            <a:r>
              <a:rPr sz="2000" dirty="0">
                <a:latin typeface="Century Gothic" panose="020B0502020202020204" pitchFamily="34" charset="0"/>
                <a:cs typeface="Arial"/>
              </a:rPr>
              <a:t>until  </a:t>
            </a:r>
            <a:r>
              <a:rPr sz="2000" spc="-20" dirty="0">
                <a:latin typeface="Century Gothic" panose="020B0502020202020204" pitchFamily="34" charset="0"/>
                <a:cs typeface="Arial"/>
              </a:rPr>
              <a:t>flow </a:t>
            </a:r>
            <a:r>
              <a:rPr sz="2000" spc="-15" dirty="0">
                <a:latin typeface="Century Gothic" panose="020B0502020202020204" pitchFamily="34" charset="0"/>
                <a:cs typeface="Arial"/>
              </a:rPr>
              <a:t>mark </a:t>
            </a:r>
            <a:r>
              <a:rPr sz="2000" spc="-5" dirty="0">
                <a:latin typeface="Century Gothic" panose="020B0502020202020204" pitchFamily="34" charset="0"/>
                <a:cs typeface="Arial"/>
              </a:rPr>
              <a:t>can’t </a:t>
            </a:r>
            <a:r>
              <a:rPr sz="2000" spc="0" dirty="0">
                <a:latin typeface="Century Gothic" panose="020B0502020202020204" pitchFamily="34" charset="0"/>
                <a:cs typeface="Arial"/>
              </a:rPr>
              <a:t>be </a:t>
            </a:r>
            <a:r>
              <a:rPr sz="2000" spc="-30" dirty="0">
                <a:latin typeface="Century Gothic" panose="020B0502020202020204" pitchFamily="34" charset="0"/>
                <a:cs typeface="Arial"/>
              </a:rPr>
              <a:t>seen </a:t>
            </a:r>
            <a:r>
              <a:rPr sz="2000" spc="0" dirty="0">
                <a:latin typeface="Century Gothic" panose="020B0502020202020204" pitchFamily="34" charset="0"/>
                <a:cs typeface="Arial"/>
              </a:rPr>
              <a:t>by </a:t>
            </a:r>
            <a:r>
              <a:rPr sz="2000" spc="-25" dirty="0">
                <a:latin typeface="Century Gothic" panose="020B0502020202020204" pitchFamily="34" charset="0"/>
                <a:cs typeface="Arial"/>
              </a:rPr>
              <a:t>eyes. </a:t>
            </a:r>
            <a:r>
              <a:rPr sz="2000" dirty="0">
                <a:latin typeface="Century Gothic" panose="020B0502020202020204" pitchFamily="34" charset="0"/>
                <a:cs typeface="Arial"/>
              </a:rPr>
              <a:t>Then </a:t>
            </a:r>
            <a:r>
              <a:rPr sz="2000" spc="-10" dirty="0">
                <a:latin typeface="Century Gothic" panose="020B0502020202020204" pitchFamily="34" charset="0"/>
                <a:cs typeface="Arial"/>
              </a:rPr>
              <a:t>increase mold  </a:t>
            </a:r>
            <a:r>
              <a:rPr sz="2000" spc="-20" dirty="0">
                <a:latin typeface="Century Gothic" panose="020B0502020202020204" pitchFamily="34" charset="0"/>
                <a:cs typeface="Arial"/>
              </a:rPr>
              <a:t>temperature </a:t>
            </a:r>
            <a:r>
              <a:rPr sz="2000" spc="5" dirty="0">
                <a:latin typeface="Century Gothic" panose="020B0502020202020204" pitchFamily="34" charset="0"/>
                <a:cs typeface="Arial"/>
              </a:rPr>
              <a:t>20-30⁰C </a:t>
            </a:r>
            <a:r>
              <a:rPr sz="2000" spc="-15" dirty="0">
                <a:latin typeface="Century Gothic" panose="020B0502020202020204" pitchFamily="34" charset="0"/>
                <a:cs typeface="Arial"/>
              </a:rPr>
              <a:t>to </a:t>
            </a:r>
            <a:r>
              <a:rPr sz="2000" dirty="0">
                <a:latin typeface="Century Gothic" panose="020B0502020202020204" pitchFamily="34" charset="0"/>
                <a:cs typeface="Arial"/>
              </a:rPr>
              <a:t>fill</a:t>
            </a:r>
            <a:r>
              <a:rPr sz="2000" spc="85" dirty="0">
                <a:latin typeface="Century Gothic" panose="020B0502020202020204" pitchFamily="34" charset="0"/>
                <a:cs typeface="Arial"/>
              </a:rPr>
              <a:t> </a:t>
            </a:r>
            <a:r>
              <a:rPr sz="2000" spc="-10" dirty="0">
                <a:latin typeface="Century Gothic" panose="020B0502020202020204" pitchFamily="34" charset="0"/>
                <a:cs typeface="Arial"/>
              </a:rPr>
              <a:t>parts.</a:t>
            </a:r>
            <a:endParaRPr lang="en-US" sz="2000" spc="-10" dirty="0">
              <a:latin typeface="Century Gothic" panose="020B0502020202020204" pitchFamily="34" charset="0"/>
              <a:cs typeface="Arial"/>
            </a:endParaRPr>
          </a:p>
          <a:p>
            <a:pPr marL="1273810" marR="167005" lvl="2" indent="-346075">
              <a:lnSpc>
                <a:spcPct val="100000"/>
              </a:lnSpc>
              <a:spcBef>
                <a:spcPts val="5"/>
              </a:spcBef>
              <a:buFont typeface="Wingdings"/>
              <a:buChar char=""/>
              <a:tabLst>
                <a:tab pos="1355090" algn="l"/>
                <a:tab pos="1355725" algn="l"/>
              </a:tabLst>
            </a:pPr>
            <a:endParaRPr sz="2000" dirty="0">
              <a:latin typeface="Century Gothic" panose="020B0502020202020204" pitchFamily="34" charset="0"/>
              <a:cs typeface="Arial"/>
            </a:endParaRPr>
          </a:p>
          <a:p>
            <a:pPr marL="897255" lvl="1" indent="-426720">
              <a:lnSpc>
                <a:spcPct val="100000"/>
              </a:lnSpc>
              <a:spcBef>
                <a:spcPts val="15"/>
              </a:spcBef>
              <a:buFont typeface="Wingdings"/>
              <a:buChar char=""/>
              <a:tabLst>
                <a:tab pos="897255" algn="l"/>
                <a:tab pos="897890" algn="l"/>
              </a:tabLst>
            </a:pPr>
            <a:r>
              <a:rPr sz="2000" dirty="0">
                <a:latin typeface="Century Gothic" panose="020B0502020202020204" pitchFamily="34" charset="0"/>
                <a:cs typeface="Arial"/>
              </a:rPr>
              <a:t>Enlarge </a:t>
            </a:r>
            <a:r>
              <a:rPr sz="2000" spc="-20" dirty="0">
                <a:latin typeface="Century Gothic" panose="020B0502020202020204" pitchFamily="34" charset="0"/>
                <a:cs typeface="Arial"/>
              </a:rPr>
              <a:t>gate</a:t>
            </a:r>
            <a:r>
              <a:rPr sz="2000" spc="60" dirty="0">
                <a:latin typeface="Century Gothic" panose="020B0502020202020204" pitchFamily="34" charset="0"/>
                <a:cs typeface="Arial"/>
              </a:rPr>
              <a:t> </a:t>
            </a:r>
            <a:r>
              <a:rPr sz="2000" spc="-10" dirty="0">
                <a:latin typeface="Century Gothic" panose="020B0502020202020204" pitchFamily="34" charset="0"/>
                <a:cs typeface="Arial"/>
              </a:rPr>
              <a:t>size.</a:t>
            </a:r>
            <a:endParaRPr sz="2000" dirty="0">
              <a:latin typeface="Century Gothic" panose="020B0502020202020204" pitchFamily="34" charset="0"/>
              <a:cs typeface="Arial"/>
            </a:endParaRPr>
          </a:p>
        </p:txBody>
      </p:sp>
      <p:sp>
        <p:nvSpPr>
          <p:cNvPr id="5" name="投影片編號版面配置區 3"/>
          <p:cNvSpPr txBox="1">
            <a:spLocks/>
          </p:cNvSpPr>
          <p:nvPr/>
        </p:nvSpPr>
        <p:spPr>
          <a:xfrm>
            <a:off x="9900458" y="6487495"/>
            <a:ext cx="1312025"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z="1050">
                <a:solidFill>
                  <a:srgbClr val="FFFFFF"/>
                </a:solidFill>
              </a:rPr>
              <a:pPr algn="r"/>
              <a:t>45</a:t>
            </a:fld>
            <a:endParaRPr lang="en-US" sz="1050" dirty="0">
              <a:solidFill>
                <a:srgbClr val="FFFFFF"/>
              </a:solidFill>
            </a:endParaRPr>
          </a:p>
        </p:txBody>
      </p:sp>
    </p:spTree>
    <p:extLst>
      <p:ext uri="{BB962C8B-B14F-4D97-AF65-F5344CB8AC3E}">
        <p14:creationId xmlns:p14="http://schemas.microsoft.com/office/powerpoint/2010/main" val="35093856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el 1"/>
          <p:cNvSpPr>
            <a:spLocks noGrp="1"/>
          </p:cNvSpPr>
          <p:nvPr>
            <p:ph type="title"/>
          </p:nvPr>
        </p:nvSpPr>
        <p:spPr>
          <a:xfrm>
            <a:off x="260501" y="-12700"/>
            <a:ext cx="9906000" cy="838200"/>
          </a:xfrm>
        </p:spPr>
        <p:txBody>
          <a:bodyPr/>
          <a:lstStyle/>
          <a:p>
            <a:pPr eaLnBrk="1" hangingPunct="1"/>
            <a:r>
              <a:rPr lang="en-GB" altLang="de-DE" sz="2400" b="1" dirty="0"/>
              <a:t>Disclaimer</a:t>
            </a:r>
          </a:p>
        </p:txBody>
      </p:sp>
      <p:sp>
        <p:nvSpPr>
          <p:cNvPr id="12291" name="Textfeld 1"/>
          <p:cNvSpPr txBox="1">
            <a:spLocks noChangeArrowheads="1"/>
          </p:cNvSpPr>
          <p:nvPr/>
        </p:nvSpPr>
        <p:spPr bwMode="auto">
          <a:xfrm>
            <a:off x="350873" y="1008580"/>
            <a:ext cx="10164727" cy="1274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9" tIns="45715" rIns="91429" bIns="45715">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nSpc>
                <a:spcPct val="120000"/>
              </a:lnSpc>
            </a:pPr>
            <a:r>
              <a:rPr lang="en-GB" altLang="de-DE" sz="1600" dirty="0"/>
              <a:t>The information contained in this report is based on our present know-ledge, experience and technology. The presented images, plot and data are guidance values and do not represent binding material specifications. No guarantee of the reliability for any info in this report being used in real world. The part maker is responsible for the quality and safety of final product and legal compliance.   </a:t>
            </a:r>
          </a:p>
        </p:txBody>
      </p:sp>
    </p:spTree>
    <p:extLst>
      <p:ext uri="{BB962C8B-B14F-4D97-AF65-F5344CB8AC3E}">
        <p14:creationId xmlns:p14="http://schemas.microsoft.com/office/powerpoint/2010/main" val="3509385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50191" y="0"/>
            <a:ext cx="11218261" cy="821322"/>
          </a:xfrm>
        </p:spPr>
        <p:txBody>
          <a:bodyPr>
            <a:normAutofit/>
          </a:bodyPr>
          <a:lstStyle/>
          <a:p>
            <a:pPr marL="52069">
              <a:lnSpc>
                <a:spcPct val="100000"/>
              </a:lnSpc>
              <a:spcBef>
                <a:spcPts val="105"/>
              </a:spcBef>
            </a:pPr>
            <a:r>
              <a:rPr lang="en-US" altLang="zh-CN" dirty="0"/>
              <a:t>Process of </a:t>
            </a:r>
            <a:r>
              <a:rPr lang="en-US" altLang="zh-CN" dirty="0" err="1"/>
              <a:t>Grilamid</a:t>
            </a:r>
            <a:r>
              <a:rPr lang="en-US" altLang="zh-CN" dirty="0"/>
              <a:t> TR30 – Temperature Setting</a:t>
            </a:r>
            <a:endParaRPr lang="zh-TW" altLang="en-US" dirty="0"/>
          </a:p>
        </p:txBody>
      </p:sp>
      <p:sp>
        <p:nvSpPr>
          <p:cNvPr id="4" name="投影片編號版面配置區 3"/>
          <p:cNvSpPr>
            <a:spLocks noGrp="1"/>
          </p:cNvSpPr>
          <p:nvPr>
            <p:ph type="sldNum" sz="quarter" idx="12"/>
          </p:nvPr>
        </p:nvSpPr>
        <p:spPr/>
        <p:txBody>
          <a:bodyPr/>
          <a:lstStyle/>
          <a:p>
            <a:fld id="{48F63A3B-78C7-47BE-AE5E-E10140E04643}" type="slidenum">
              <a:rPr lang="en-US" smtClean="0"/>
              <a:t>5</a:t>
            </a:fld>
            <a:endParaRPr lang="en-US" dirty="0"/>
          </a:p>
        </p:txBody>
      </p:sp>
      <p:sp>
        <p:nvSpPr>
          <p:cNvPr id="13" name="object 4"/>
          <p:cNvSpPr txBox="1"/>
          <p:nvPr/>
        </p:nvSpPr>
        <p:spPr>
          <a:xfrm>
            <a:off x="348957" y="943072"/>
            <a:ext cx="11186551" cy="1551707"/>
          </a:xfrm>
          <a:prstGeom prst="rect">
            <a:avLst/>
          </a:prstGeom>
        </p:spPr>
        <p:txBody>
          <a:bodyPr vert="horz" wrap="square" lIns="0" tIns="12700" rIns="0" bIns="0" rtlCol="0">
            <a:spAutoFit/>
          </a:bodyPr>
          <a:lstStyle/>
          <a:p>
            <a:pPr marL="358775" indent="-346075">
              <a:lnSpc>
                <a:spcPct val="100000"/>
              </a:lnSpc>
              <a:spcBef>
                <a:spcPts val="100"/>
              </a:spcBef>
              <a:buFont typeface="Wingdings" panose="05000000000000000000" pitchFamily="2" charset="2"/>
              <a:buChar char="Ø"/>
              <a:tabLst>
                <a:tab pos="358775" algn="l"/>
              </a:tabLst>
            </a:pPr>
            <a:r>
              <a:rPr sz="2000" spc="-10" dirty="0">
                <a:latin typeface="Century Gothic" panose="020B0502020202020204" pitchFamily="34" charset="0"/>
                <a:cs typeface="Arial"/>
              </a:rPr>
              <a:t>Material melt temperature 290⁰C~310 ⁰C</a:t>
            </a:r>
          </a:p>
          <a:p>
            <a:pPr marL="342900" indent="-342900">
              <a:lnSpc>
                <a:spcPct val="100000"/>
              </a:lnSpc>
              <a:spcBef>
                <a:spcPts val="10"/>
              </a:spcBef>
              <a:buFont typeface="Wingdings" panose="05000000000000000000" pitchFamily="2" charset="2"/>
              <a:buChar char="Ø"/>
            </a:pPr>
            <a:endParaRPr sz="2000" spc="-10" dirty="0">
              <a:latin typeface="Century Gothic" panose="020B0502020202020204" pitchFamily="34" charset="0"/>
              <a:cs typeface="Arial"/>
            </a:endParaRPr>
          </a:p>
          <a:p>
            <a:pPr marL="358775" indent="-346075">
              <a:lnSpc>
                <a:spcPct val="100000"/>
              </a:lnSpc>
              <a:spcBef>
                <a:spcPts val="5"/>
              </a:spcBef>
              <a:buFont typeface="Wingdings" panose="05000000000000000000" pitchFamily="2" charset="2"/>
              <a:buChar char="Ø"/>
              <a:tabLst>
                <a:tab pos="358775" algn="l"/>
              </a:tabLst>
            </a:pPr>
            <a:r>
              <a:rPr sz="2000" spc="-10" dirty="0">
                <a:latin typeface="Century Gothic" panose="020B0502020202020204" pitchFamily="34" charset="0"/>
                <a:cs typeface="Arial"/>
              </a:rPr>
              <a:t>Mold measured temperature 80⁰C~120⁰C</a:t>
            </a:r>
          </a:p>
          <a:p>
            <a:pPr marL="342900" indent="-342900">
              <a:lnSpc>
                <a:spcPct val="100000"/>
              </a:lnSpc>
              <a:spcBef>
                <a:spcPts val="10"/>
              </a:spcBef>
              <a:buFont typeface="Wingdings" panose="05000000000000000000" pitchFamily="2" charset="2"/>
              <a:buChar char="Ø"/>
            </a:pPr>
            <a:endParaRPr sz="2000" spc="-10" dirty="0">
              <a:latin typeface="Century Gothic" panose="020B0502020202020204" pitchFamily="34" charset="0"/>
              <a:cs typeface="Arial"/>
            </a:endParaRPr>
          </a:p>
          <a:p>
            <a:pPr marL="358775" indent="-346075">
              <a:lnSpc>
                <a:spcPct val="100000"/>
              </a:lnSpc>
              <a:spcBef>
                <a:spcPts val="5"/>
              </a:spcBef>
              <a:buFont typeface="Wingdings" panose="05000000000000000000" pitchFamily="2" charset="2"/>
              <a:buChar char="Ø"/>
              <a:tabLst>
                <a:tab pos="358775" algn="l"/>
              </a:tabLst>
            </a:pPr>
            <a:r>
              <a:rPr sz="2000" spc="-10" dirty="0">
                <a:latin typeface="Century Gothic" panose="020B0502020202020204" pitchFamily="34" charset="0"/>
                <a:cs typeface="Arial"/>
              </a:rPr>
              <a:t>Actual temperatures are always measured from tool surface</a:t>
            </a:r>
            <a:r>
              <a:rPr lang="en-US" sz="2000" spc="-10" dirty="0">
                <a:latin typeface="Century Gothic" panose="020B0502020202020204" pitchFamily="34" charset="0"/>
                <a:cs typeface="Arial"/>
              </a:rPr>
              <a:t> </a:t>
            </a:r>
            <a:r>
              <a:rPr sz="2000" spc="-10" dirty="0">
                <a:latin typeface="Century Gothic" panose="020B0502020202020204" pitchFamily="34" charset="0"/>
                <a:cs typeface="Arial"/>
              </a:rPr>
              <a:t>and melt cake.</a:t>
            </a:r>
          </a:p>
        </p:txBody>
      </p:sp>
      <p:sp>
        <p:nvSpPr>
          <p:cNvPr id="14" name="object 5"/>
          <p:cNvSpPr/>
          <p:nvPr/>
        </p:nvSpPr>
        <p:spPr>
          <a:xfrm>
            <a:off x="9565855" y="3083084"/>
            <a:ext cx="803275" cy="2232025"/>
          </a:xfrm>
          <a:prstGeom prst="rect">
            <a:avLst/>
          </a:prstGeom>
          <a:blipFill>
            <a:blip r:embed="rId2" cstate="print"/>
            <a:stretch>
              <a:fillRect/>
            </a:stretch>
          </a:blipFill>
        </p:spPr>
        <p:txBody>
          <a:bodyPr wrap="square" lIns="0" tIns="0" rIns="0" bIns="0" rtlCol="0"/>
          <a:lstStyle/>
          <a:p>
            <a:endParaRPr/>
          </a:p>
        </p:txBody>
      </p:sp>
      <p:sp>
        <p:nvSpPr>
          <p:cNvPr id="15" name="object 6"/>
          <p:cNvSpPr/>
          <p:nvPr/>
        </p:nvSpPr>
        <p:spPr>
          <a:xfrm>
            <a:off x="11146203" y="3145823"/>
            <a:ext cx="565150" cy="2106549"/>
          </a:xfrm>
          <a:prstGeom prst="rect">
            <a:avLst/>
          </a:prstGeom>
          <a:blipFill>
            <a:blip r:embed="rId3" cstate="print"/>
            <a:stretch>
              <a:fillRect/>
            </a:stretch>
          </a:blipFill>
        </p:spPr>
        <p:txBody>
          <a:bodyPr wrap="square" lIns="0" tIns="0" rIns="0" bIns="0" rtlCol="0"/>
          <a:lstStyle/>
          <a:p>
            <a:endParaRPr/>
          </a:p>
        </p:txBody>
      </p:sp>
      <p:sp>
        <p:nvSpPr>
          <p:cNvPr id="16" name="object 7"/>
          <p:cNvSpPr/>
          <p:nvPr/>
        </p:nvSpPr>
        <p:spPr>
          <a:xfrm>
            <a:off x="789241" y="3145823"/>
            <a:ext cx="3529076" cy="2951098"/>
          </a:xfrm>
          <a:prstGeom prst="rect">
            <a:avLst/>
          </a:prstGeom>
          <a:blipFill>
            <a:blip r:embed="rId4" cstate="print"/>
            <a:stretch>
              <a:fillRect/>
            </a:stretch>
          </a:blipFill>
        </p:spPr>
        <p:txBody>
          <a:bodyPr wrap="square" lIns="0" tIns="0" rIns="0" bIns="0" rtlCol="0"/>
          <a:lstStyle/>
          <a:p>
            <a:endParaRPr/>
          </a:p>
        </p:txBody>
      </p:sp>
      <p:sp>
        <p:nvSpPr>
          <p:cNvPr id="17" name="object 8"/>
          <p:cNvSpPr/>
          <p:nvPr/>
        </p:nvSpPr>
        <p:spPr>
          <a:xfrm>
            <a:off x="5301235" y="3145823"/>
            <a:ext cx="3241420" cy="2885186"/>
          </a:xfrm>
          <a:prstGeom prst="rect">
            <a:avLst/>
          </a:prstGeom>
          <a:blipFill>
            <a:blip r:embed="rId5"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521005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CN" dirty="0"/>
              <a:t>Process of </a:t>
            </a:r>
            <a:r>
              <a:rPr lang="en-US" altLang="zh-CN" dirty="0" err="1"/>
              <a:t>Grilamid</a:t>
            </a:r>
            <a:r>
              <a:rPr lang="en-US" altLang="zh-CN" dirty="0"/>
              <a:t> TR30 – Screw Select</a:t>
            </a:r>
            <a:endParaRPr lang="zh-TW" altLang="en-US" dirty="0"/>
          </a:p>
        </p:txBody>
      </p:sp>
      <p:sp>
        <p:nvSpPr>
          <p:cNvPr id="4" name="投影片編號版面配置區 3"/>
          <p:cNvSpPr>
            <a:spLocks noGrp="1"/>
          </p:cNvSpPr>
          <p:nvPr>
            <p:ph type="sldNum" sz="quarter" idx="12"/>
          </p:nvPr>
        </p:nvSpPr>
        <p:spPr/>
        <p:txBody>
          <a:bodyPr/>
          <a:lstStyle/>
          <a:p>
            <a:fld id="{48F63A3B-78C7-47BE-AE5E-E10140E04643}" type="slidenum">
              <a:rPr lang="en-US" smtClean="0"/>
              <a:t>6</a:t>
            </a:fld>
            <a:endParaRPr lang="en-US" dirty="0"/>
          </a:p>
        </p:txBody>
      </p:sp>
      <p:sp>
        <p:nvSpPr>
          <p:cNvPr id="19" name="object 3"/>
          <p:cNvSpPr txBox="1"/>
          <p:nvPr/>
        </p:nvSpPr>
        <p:spPr>
          <a:xfrm>
            <a:off x="353376" y="1005141"/>
            <a:ext cx="10056715" cy="3436838"/>
          </a:xfrm>
          <a:prstGeom prst="rect">
            <a:avLst/>
          </a:prstGeom>
        </p:spPr>
        <p:txBody>
          <a:bodyPr vert="horz" wrap="square" lIns="0" tIns="12700" rIns="0" bIns="0" rtlCol="0">
            <a:spAutoFit/>
          </a:bodyPr>
          <a:lstStyle/>
          <a:p>
            <a:pPr marL="358140" indent="-345440">
              <a:lnSpc>
                <a:spcPct val="100000"/>
              </a:lnSpc>
              <a:spcBef>
                <a:spcPts val="100"/>
              </a:spcBef>
              <a:buFont typeface="Wingdings" panose="05000000000000000000" pitchFamily="2" charset="2"/>
              <a:buChar char="Ø"/>
              <a:tabLst>
                <a:tab pos="358775" algn="l"/>
              </a:tabLst>
            </a:pPr>
            <a:r>
              <a:rPr sz="2000" spc="-10" dirty="0">
                <a:latin typeface="Century Gothic" panose="020B0502020202020204" pitchFamily="34" charset="0"/>
                <a:cs typeface="Arial"/>
              </a:rPr>
              <a:t>Standard 3-zone screws with non-return valve are</a:t>
            </a:r>
            <a:r>
              <a:rPr lang="en-US" sz="2000" spc="-10" dirty="0">
                <a:latin typeface="Century Gothic" panose="020B0502020202020204" pitchFamily="34" charset="0"/>
                <a:cs typeface="Arial"/>
              </a:rPr>
              <a:t> </a:t>
            </a:r>
            <a:r>
              <a:rPr sz="2000" spc="-10" dirty="0">
                <a:latin typeface="Century Gothic" panose="020B0502020202020204" pitchFamily="34" charset="0"/>
                <a:cs typeface="Arial"/>
              </a:rPr>
              <a:t>recommended.</a:t>
            </a:r>
          </a:p>
          <a:p>
            <a:pPr marL="1283970" lvl="1" indent="-528955">
              <a:lnSpc>
                <a:spcPct val="100000"/>
              </a:lnSpc>
              <a:spcBef>
                <a:spcPts val="1205"/>
              </a:spcBef>
              <a:buFont typeface="Wingdings"/>
              <a:buChar char=""/>
              <a:tabLst>
                <a:tab pos="1283970" algn="l"/>
                <a:tab pos="1284605" algn="l"/>
              </a:tabLst>
            </a:pPr>
            <a:r>
              <a:rPr sz="2000" spc="-10" dirty="0">
                <a:latin typeface="Century Gothic" panose="020B0502020202020204" pitchFamily="34" charset="0"/>
                <a:cs typeface="Arial"/>
              </a:rPr>
              <a:t>L / D – ratio: 18:1 up to 25:1</a:t>
            </a:r>
          </a:p>
          <a:p>
            <a:pPr marL="1212215" lvl="1" indent="-457200">
              <a:lnSpc>
                <a:spcPct val="100000"/>
              </a:lnSpc>
              <a:spcBef>
                <a:spcPts val="1205"/>
              </a:spcBef>
              <a:buFont typeface="Wingdings"/>
              <a:buChar char=""/>
              <a:tabLst>
                <a:tab pos="1212215" algn="l"/>
                <a:tab pos="1212850" algn="l"/>
              </a:tabLst>
            </a:pPr>
            <a:r>
              <a:rPr sz="2000" spc="-10" dirty="0">
                <a:latin typeface="Century Gothic" panose="020B0502020202020204" pitchFamily="34" charset="0"/>
                <a:cs typeface="Arial"/>
              </a:rPr>
              <a:t>Compression-rate: 2:1 up to 2.5:1</a:t>
            </a:r>
          </a:p>
          <a:p>
            <a:pPr marL="1212215" lvl="1" indent="-457200">
              <a:lnSpc>
                <a:spcPct val="100000"/>
              </a:lnSpc>
              <a:spcBef>
                <a:spcPts val="1205"/>
              </a:spcBef>
              <a:buFont typeface="Wingdings"/>
              <a:buChar char=""/>
              <a:tabLst>
                <a:tab pos="1212215" algn="l"/>
                <a:tab pos="1212850" algn="l"/>
              </a:tabLst>
            </a:pPr>
            <a:r>
              <a:rPr sz="2000" spc="-10" dirty="0">
                <a:latin typeface="Century Gothic" panose="020B0502020202020204" pitchFamily="34" charset="0"/>
                <a:cs typeface="Arial"/>
              </a:rPr>
              <a:t>To prevent black spots formation a special screw coating</a:t>
            </a:r>
          </a:p>
          <a:p>
            <a:pPr marL="469900" indent="-457200">
              <a:lnSpc>
                <a:spcPct val="100000"/>
              </a:lnSpc>
              <a:spcBef>
                <a:spcPts val="1450"/>
              </a:spcBef>
              <a:buFont typeface="Wingdings" panose="05000000000000000000" pitchFamily="2" charset="2"/>
              <a:buChar char="Ø"/>
              <a:tabLst>
                <a:tab pos="469900" algn="l"/>
                <a:tab pos="470534" algn="l"/>
              </a:tabLst>
            </a:pPr>
            <a:r>
              <a:rPr sz="2000" spc="-10" dirty="0">
                <a:latin typeface="Century Gothic" panose="020B0502020202020204" pitchFamily="34" charset="0"/>
                <a:cs typeface="Arial"/>
              </a:rPr>
              <a:t>Screw utilization ratio</a:t>
            </a:r>
          </a:p>
          <a:p>
            <a:pPr marL="1212215" lvl="1" indent="-457200">
              <a:lnSpc>
                <a:spcPct val="100000"/>
              </a:lnSpc>
              <a:spcBef>
                <a:spcPts val="1205"/>
              </a:spcBef>
              <a:buFont typeface="Wingdings"/>
              <a:buChar char=""/>
              <a:tabLst>
                <a:tab pos="1212215" algn="l"/>
                <a:tab pos="1212850" algn="l"/>
              </a:tabLst>
            </a:pPr>
            <a:r>
              <a:rPr sz="2000" spc="-10" dirty="0">
                <a:latin typeface="Century Gothic" panose="020B0502020202020204" pitchFamily="34" charset="0"/>
                <a:cs typeface="Arial"/>
              </a:rPr>
              <a:t>Shoot volume = 30 to 60% of max. shoot volume</a:t>
            </a:r>
          </a:p>
          <a:p>
            <a:pPr marL="1212215" marR="5080" lvl="1" indent="-457200">
              <a:lnSpc>
                <a:spcPct val="100000"/>
              </a:lnSpc>
              <a:spcBef>
                <a:spcPts val="1205"/>
              </a:spcBef>
              <a:buFont typeface="Wingdings"/>
              <a:buChar char=""/>
              <a:tabLst>
                <a:tab pos="1212215" algn="l"/>
                <a:tab pos="1212850" algn="l"/>
                <a:tab pos="2013585" algn="l"/>
              </a:tabLst>
            </a:pPr>
            <a:r>
              <a:rPr sz="2000" spc="-10" dirty="0">
                <a:latin typeface="Century Gothic" panose="020B0502020202020204" pitchFamily="34" charset="0"/>
                <a:cs typeface="Arial"/>
              </a:rPr>
              <a:t>Barrel temperature setting high or low should be considered  screw	utilization ratio. Utilization ratio higher, barrel temperature  setting higher.</a:t>
            </a:r>
          </a:p>
        </p:txBody>
      </p:sp>
    </p:spTree>
    <p:extLst>
      <p:ext uri="{BB962C8B-B14F-4D97-AF65-F5344CB8AC3E}">
        <p14:creationId xmlns:p14="http://schemas.microsoft.com/office/powerpoint/2010/main" val="3115135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CN" dirty="0"/>
              <a:t>Process of </a:t>
            </a:r>
            <a:r>
              <a:rPr lang="en-US" altLang="zh-CN" dirty="0" err="1"/>
              <a:t>Grilamid</a:t>
            </a:r>
            <a:r>
              <a:rPr lang="en-US" altLang="zh-CN" dirty="0"/>
              <a:t> TR30 – Tooling Design</a:t>
            </a:r>
            <a:endParaRPr lang="zh-TW" altLang="en-US" dirty="0"/>
          </a:p>
        </p:txBody>
      </p:sp>
      <p:sp>
        <p:nvSpPr>
          <p:cNvPr id="4" name="投影片編號版面配置區 3"/>
          <p:cNvSpPr>
            <a:spLocks noGrp="1"/>
          </p:cNvSpPr>
          <p:nvPr>
            <p:ph type="sldNum" sz="quarter" idx="12"/>
          </p:nvPr>
        </p:nvSpPr>
        <p:spPr/>
        <p:txBody>
          <a:bodyPr/>
          <a:lstStyle/>
          <a:p>
            <a:fld id="{48F63A3B-78C7-47BE-AE5E-E10140E04643}" type="slidenum">
              <a:rPr lang="en-US" smtClean="0"/>
              <a:t>7</a:t>
            </a:fld>
            <a:endParaRPr lang="en-US" dirty="0"/>
          </a:p>
        </p:txBody>
      </p:sp>
      <p:sp>
        <p:nvSpPr>
          <p:cNvPr id="19" name="object 3"/>
          <p:cNvSpPr txBox="1"/>
          <p:nvPr/>
        </p:nvSpPr>
        <p:spPr>
          <a:xfrm>
            <a:off x="356258" y="979890"/>
            <a:ext cx="12049687" cy="2685992"/>
          </a:xfrm>
          <a:prstGeom prst="rect">
            <a:avLst/>
          </a:prstGeom>
        </p:spPr>
        <p:txBody>
          <a:bodyPr vert="horz" wrap="square" lIns="0" tIns="170815" rIns="0" bIns="0" rtlCol="0">
            <a:spAutoFit/>
          </a:bodyPr>
          <a:lstStyle/>
          <a:p>
            <a:pPr marL="592455" indent="-579755">
              <a:lnSpc>
                <a:spcPct val="100000"/>
              </a:lnSpc>
              <a:spcBef>
                <a:spcPts val="1345"/>
              </a:spcBef>
              <a:buFont typeface="Wingdings" panose="05000000000000000000" pitchFamily="2" charset="2"/>
              <a:buChar char="Ø"/>
              <a:tabLst>
                <a:tab pos="591820" algn="l"/>
                <a:tab pos="592455" algn="l"/>
              </a:tabLst>
            </a:pPr>
            <a:r>
              <a:rPr sz="2000" spc="-10" dirty="0">
                <a:latin typeface="Century Gothic" panose="020B0502020202020204" pitchFamily="34" charset="0"/>
                <a:cs typeface="Arial"/>
              </a:rPr>
              <a:t>Runner and gate diameter</a:t>
            </a:r>
          </a:p>
          <a:p>
            <a:pPr marL="1039494" lvl="1" indent="-335280">
              <a:lnSpc>
                <a:spcPct val="100000"/>
              </a:lnSpc>
              <a:spcBef>
                <a:spcPts val="1045"/>
              </a:spcBef>
              <a:buFont typeface="Wingdings"/>
              <a:buChar char=""/>
              <a:tabLst>
                <a:tab pos="1040130" algn="l"/>
              </a:tabLst>
            </a:pPr>
            <a:r>
              <a:rPr sz="2000" spc="-10" dirty="0">
                <a:latin typeface="Century Gothic" panose="020B0502020202020204" pitchFamily="34" charset="0"/>
                <a:cs typeface="Arial"/>
              </a:rPr>
              <a:t>Runner: 1.4 x thickest wall section of the injection moulding part (but</a:t>
            </a:r>
            <a:r>
              <a:rPr lang="en-US" sz="2000" spc="-10" dirty="0">
                <a:latin typeface="Century Gothic" panose="020B0502020202020204" pitchFamily="34" charset="0"/>
                <a:cs typeface="Arial"/>
              </a:rPr>
              <a:t> </a:t>
            </a:r>
            <a:r>
              <a:rPr sz="2000" spc="-10" dirty="0">
                <a:latin typeface="Century Gothic" panose="020B0502020202020204" pitchFamily="34" charset="0"/>
                <a:cs typeface="Arial"/>
              </a:rPr>
              <a:t>minimum 4mm)</a:t>
            </a:r>
          </a:p>
          <a:p>
            <a:pPr marL="1039494" lvl="1" indent="-335280">
              <a:lnSpc>
                <a:spcPct val="100000"/>
              </a:lnSpc>
              <a:spcBef>
                <a:spcPts val="805"/>
              </a:spcBef>
              <a:buFont typeface="Wingdings"/>
              <a:buChar char=""/>
              <a:tabLst>
                <a:tab pos="1040130" algn="l"/>
              </a:tabLst>
            </a:pPr>
            <a:r>
              <a:rPr sz="2000" spc="-10" dirty="0">
                <a:latin typeface="Century Gothic" panose="020B0502020202020204" pitchFamily="34" charset="0"/>
                <a:cs typeface="Arial"/>
              </a:rPr>
              <a:t>Gate: 0.8 x thickest wall section of the moulded part</a:t>
            </a:r>
          </a:p>
          <a:p>
            <a:pPr lvl="1">
              <a:lnSpc>
                <a:spcPct val="100000"/>
              </a:lnSpc>
              <a:buFont typeface="Wingdings"/>
              <a:buChar char=""/>
            </a:pPr>
            <a:endParaRPr sz="2000" spc="-10" dirty="0">
              <a:latin typeface="Century Gothic" panose="020B0502020202020204" pitchFamily="34" charset="0"/>
              <a:cs typeface="Arial"/>
            </a:endParaRPr>
          </a:p>
          <a:p>
            <a:pPr lvl="1">
              <a:lnSpc>
                <a:spcPct val="100000"/>
              </a:lnSpc>
              <a:spcBef>
                <a:spcPts val="15"/>
              </a:spcBef>
              <a:buFont typeface="Wingdings"/>
              <a:buChar char=""/>
            </a:pPr>
            <a:endParaRPr sz="2000" spc="-10" dirty="0">
              <a:latin typeface="Century Gothic" panose="020B0502020202020204" pitchFamily="34" charset="0"/>
              <a:cs typeface="Arial"/>
            </a:endParaRPr>
          </a:p>
          <a:p>
            <a:pPr marL="419100" indent="-406400">
              <a:lnSpc>
                <a:spcPct val="100000"/>
              </a:lnSpc>
              <a:buFont typeface="Wingdings" panose="05000000000000000000" pitchFamily="2" charset="2"/>
              <a:buChar char="Ø"/>
              <a:tabLst>
                <a:tab pos="419100" algn="l"/>
                <a:tab pos="419734" algn="l"/>
              </a:tabLst>
            </a:pPr>
            <a:r>
              <a:rPr sz="2000" spc="-10" dirty="0">
                <a:latin typeface="Century Gothic" panose="020B0502020202020204" pitchFamily="34" charset="0"/>
                <a:cs typeface="Arial"/>
              </a:rPr>
              <a:t>Venting</a:t>
            </a:r>
          </a:p>
          <a:p>
            <a:pPr marL="1039494" lvl="1" indent="-335280">
              <a:lnSpc>
                <a:spcPct val="100000"/>
              </a:lnSpc>
              <a:spcBef>
                <a:spcPts val="1045"/>
              </a:spcBef>
              <a:buFont typeface="Wingdings"/>
              <a:buChar char=""/>
              <a:tabLst>
                <a:tab pos="1040130" algn="l"/>
              </a:tabLst>
            </a:pPr>
            <a:r>
              <a:rPr sz="2000" spc="-10" dirty="0">
                <a:latin typeface="Century Gothic" panose="020B0502020202020204" pitchFamily="34" charset="0"/>
                <a:cs typeface="Arial"/>
              </a:rPr>
              <a:t>Depth: 0.02 - 0.03 mm Length: 2 - 5 mm</a:t>
            </a:r>
          </a:p>
        </p:txBody>
      </p:sp>
      <p:sp>
        <p:nvSpPr>
          <p:cNvPr id="20" name="object 4"/>
          <p:cNvSpPr/>
          <p:nvPr/>
        </p:nvSpPr>
        <p:spPr>
          <a:xfrm>
            <a:off x="1551723" y="3977723"/>
            <a:ext cx="2171700" cy="2132076"/>
          </a:xfrm>
          <a:prstGeom prst="rect">
            <a:avLst/>
          </a:prstGeom>
          <a:blipFill>
            <a:blip r:embed="rId2" cstate="print"/>
            <a:stretch>
              <a:fillRect/>
            </a:stretch>
          </a:blipFill>
        </p:spPr>
        <p:txBody>
          <a:bodyPr wrap="square" lIns="0" tIns="0" rIns="0" bIns="0" rtlCol="0"/>
          <a:lstStyle/>
          <a:p>
            <a:endParaRPr/>
          </a:p>
        </p:txBody>
      </p:sp>
      <p:sp>
        <p:nvSpPr>
          <p:cNvPr id="21" name="object 5"/>
          <p:cNvSpPr/>
          <p:nvPr/>
        </p:nvSpPr>
        <p:spPr>
          <a:xfrm>
            <a:off x="4327525" y="3952323"/>
            <a:ext cx="4089400" cy="2182876"/>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337053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CN" dirty="0"/>
              <a:t>Part Defect Feedback Overview</a:t>
            </a:r>
            <a:endParaRPr lang="zh-TW" altLang="en-US" dirty="0"/>
          </a:p>
        </p:txBody>
      </p:sp>
      <p:sp>
        <p:nvSpPr>
          <p:cNvPr id="4" name="投影片編號版面配置區 3"/>
          <p:cNvSpPr>
            <a:spLocks noGrp="1"/>
          </p:cNvSpPr>
          <p:nvPr>
            <p:ph type="sldNum" sz="quarter" idx="12"/>
          </p:nvPr>
        </p:nvSpPr>
        <p:spPr/>
        <p:txBody>
          <a:bodyPr/>
          <a:lstStyle/>
          <a:p>
            <a:fld id="{48F63A3B-78C7-47BE-AE5E-E10140E04643}" type="slidenum">
              <a:rPr lang="en-US" smtClean="0"/>
              <a:t>8</a:t>
            </a:fld>
            <a:endParaRPr lang="en-US" dirty="0"/>
          </a:p>
        </p:txBody>
      </p:sp>
      <p:sp>
        <p:nvSpPr>
          <p:cNvPr id="10" name="object 3"/>
          <p:cNvSpPr/>
          <p:nvPr/>
        </p:nvSpPr>
        <p:spPr>
          <a:xfrm>
            <a:off x="1871661" y="1032692"/>
            <a:ext cx="7488808" cy="4988941"/>
          </a:xfrm>
          <a:prstGeom prst="rect">
            <a:avLst/>
          </a:prstGeom>
          <a:blipFill>
            <a:blip r:embed="rId2" cstate="print"/>
            <a:stretch>
              <a:fillRect/>
            </a:stretch>
          </a:blipFill>
        </p:spPr>
        <p:txBody>
          <a:bodyPr wrap="square" lIns="0" tIns="0" rIns="0" bIns="0" rtlCol="0"/>
          <a:lstStyle/>
          <a:p>
            <a:endParaRPr/>
          </a:p>
        </p:txBody>
      </p:sp>
      <p:sp>
        <p:nvSpPr>
          <p:cNvPr id="11" name="object 4"/>
          <p:cNvSpPr txBox="1"/>
          <p:nvPr/>
        </p:nvSpPr>
        <p:spPr>
          <a:xfrm>
            <a:off x="3455808" y="2472897"/>
            <a:ext cx="576580" cy="432434"/>
          </a:xfrm>
          <a:prstGeom prst="rect">
            <a:avLst/>
          </a:prstGeom>
          <a:ln w="10170">
            <a:solidFill>
              <a:srgbClr val="FF0000"/>
            </a:solidFill>
          </a:ln>
        </p:spPr>
        <p:txBody>
          <a:bodyPr vert="horz" wrap="square" lIns="0" tIns="38100" rIns="0" bIns="0" rtlCol="0">
            <a:spAutoFit/>
          </a:bodyPr>
          <a:lstStyle/>
          <a:p>
            <a:pPr marL="30480" algn="ctr">
              <a:lnSpc>
                <a:spcPct val="100000"/>
              </a:lnSpc>
              <a:spcBef>
                <a:spcPts val="300"/>
              </a:spcBef>
            </a:pPr>
            <a:r>
              <a:rPr sz="1850" spc="-5" dirty="0">
                <a:solidFill>
                  <a:srgbClr val="FFFFFF"/>
                </a:solidFill>
                <a:latin typeface="Arial"/>
                <a:cs typeface="Arial"/>
              </a:rPr>
              <a:t>1</a:t>
            </a:r>
            <a:endParaRPr sz="1850">
              <a:latin typeface="Arial"/>
              <a:cs typeface="Arial"/>
            </a:endParaRPr>
          </a:p>
        </p:txBody>
      </p:sp>
      <p:sp>
        <p:nvSpPr>
          <p:cNvPr id="12" name="object 5"/>
          <p:cNvSpPr txBox="1"/>
          <p:nvPr/>
        </p:nvSpPr>
        <p:spPr>
          <a:xfrm>
            <a:off x="7056258" y="2472897"/>
            <a:ext cx="576580" cy="432434"/>
          </a:xfrm>
          <a:prstGeom prst="rect">
            <a:avLst/>
          </a:prstGeom>
          <a:ln w="10170">
            <a:solidFill>
              <a:srgbClr val="FF0000"/>
            </a:solidFill>
          </a:ln>
        </p:spPr>
        <p:txBody>
          <a:bodyPr vert="horz" wrap="square" lIns="0" tIns="38100" rIns="0" bIns="0" rtlCol="0">
            <a:spAutoFit/>
          </a:bodyPr>
          <a:lstStyle/>
          <a:p>
            <a:pPr marL="38100" algn="ctr">
              <a:lnSpc>
                <a:spcPct val="100000"/>
              </a:lnSpc>
              <a:spcBef>
                <a:spcPts val="300"/>
              </a:spcBef>
            </a:pPr>
            <a:r>
              <a:rPr sz="1850" spc="-5" dirty="0">
                <a:solidFill>
                  <a:srgbClr val="FFFFFF"/>
                </a:solidFill>
                <a:latin typeface="Arial"/>
                <a:cs typeface="Arial"/>
              </a:rPr>
              <a:t>2</a:t>
            </a:r>
            <a:endParaRPr sz="1850">
              <a:latin typeface="Arial"/>
              <a:cs typeface="Arial"/>
            </a:endParaRPr>
          </a:p>
        </p:txBody>
      </p:sp>
      <p:sp>
        <p:nvSpPr>
          <p:cNvPr id="13" name="object 6"/>
          <p:cNvSpPr txBox="1"/>
          <p:nvPr/>
        </p:nvSpPr>
        <p:spPr>
          <a:xfrm>
            <a:off x="5112016" y="4633168"/>
            <a:ext cx="576580" cy="432434"/>
          </a:xfrm>
          <a:prstGeom prst="rect">
            <a:avLst/>
          </a:prstGeom>
          <a:ln w="10170">
            <a:solidFill>
              <a:srgbClr val="FF0000"/>
            </a:solidFill>
          </a:ln>
        </p:spPr>
        <p:txBody>
          <a:bodyPr vert="horz" wrap="square" lIns="0" tIns="41275" rIns="0" bIns="0" rtlCol="0">
            <a:spAutoFit/>
          </a:bodyPr>
          <a:lstStyle/>
          <a:p>
            <a:pPr marL="34290" algn="ctr">
              <a:lnSpc>
                <a:spcPct val="100000"/>
              </a:lnSpc>
              <a:spcBef>
                <a:spcPts val="325"/>
              </a:spcBef>
            </a:pPr>
            <a:r>
              <a:rPr sz="1850" spc="-5" dirty="0">
                <a:solidFill>
                  <a:srgbClr val="FFFFFF"/>
                </a:solidFill>
                <a:latin typeface="Arial"/>
                <a:cs typeface="Arial"/>
              </a:rPr>
              <a:t>3</a:t>
            </a:r>
            <a:endParaRPr sz="1850">
              <a:latin typeface="Arial"/>
              <a:cs typeface="Arial"/>
            </a:endParaRPr>
          </a:p>
        </p:txBody>
      </p:sp>
      <p:sp>
        <p:nvSpPr>
          <p:cNvPr id="14" name="object 7"/>
          <p:cNvSpPr txBox="1"/>
          <p:nvPr/>
        </p:nvSpPr>
        <p:spPr>
          <a:xfrm>
            <a:off x="4103889" y="1680811"/>
            <a:ext cx="2880360" cy="1152525"/>
          </a:xfrm>
          <a:prstGeom prst="rect">
            <a:avLst/>
          </a:prstGeom>
          <a:ln w="10170">
            <a:solidFill>
              <a:srgbClr val="2929FF"/>
            </a:solidFill>
          </a:ln>
        </p:spPr>
        <p:txBody>
          <a:bodyPr vert="horz" wrap="square" lIns="0" tIns="0" rIns="0" bIns="0" rtlCol="0">
            <a:spAutoFit/>
          </a:bodyPr>
          <a:lstStyle/>
          <a:p>
            <a:pPr>
              <a:lnSpc>
                <a:spcPct val="100000"/>
              </a:lnSpc>
            </a:pPr>
            <a:endParaRPr sz="2000">
              <a:latin typeface="Times New Roman"/>
              <a:cs typeface="Times New Roman"/>
            </a:endParaRPr>
          </a:p>
          <a:p>
            <a:pPr>
              <a:lnSpc>
                <a:spcPct val="100000"/>
              </a:lnSpc>
              <a:spcBef>
                <a:spcPts val="10"/>
              </a:spcBef>
            </a:pPr>
            <a:endParaRPr sz="1700">
              <a:latin typeface="Times New Roman"/>
              <a:cs typeface="Times New Roman"/>
            </a:endParaRPr>
          </a:p>
          <a:p>
            <a:pPr marL="34290" algn="ctr">
              <a:lnSpc>
                <a:spcPct val="100000"/>
              </a:lnSpc>
            </a:pPr>
            <a:r>
              <a:rPr sz="1850" spc="-5" dirty="0">
                <a:solidFill>
                  <a:srgbClr val="FFFFFF"/>
                </a:solidFill>
                <a:latin typeface="Arial"/>
                <a:cs typeface="Arial"/>
              </a:rPr>
              <a:t>6</a:t>
            </a:r>
            <a:endParaRPr sz="1850">
              <a:latin typeface="Arial"/>
              <a:cs typeface="Arial"/>
            </a:endParaRPr>
          </a:p>
        </p:txBody>
      </p:sp>
      <p:sp>
        <p:nvSpPr>
          <p:cNvPr id="15" name="object 8"/>
          <p:cNvSpPr txBox="1"/>
          <p:nvPr/>
        </p:nvSpPr>
        <p:spPr>
          <a:xfrm>
            <a:off x="2519691" y="2976960"/>
            <a:ext cx="1080135" cy="2016760"/>
          </a:xfrm>
          <a:prstGeom prst="rect">
            <a:avLst/>
          </a:prstGeom>
          <a:ln w="10170">
            <a:solidFill>
              <a:srgbClr val="2929FF"/>
            </a:solidFill>
          </a:ln>
        </p:spPr>
        <p:txBody>
          <a:bodyPr vert="horz" wrap="square" lIns="0" tIns="0" rIns="0" bIns="0" rtlCol="0">
            <a:spAutoFit/>
          </a:bodyPr>
          <a:lstStyle/>
          <a:p>
            <a:pPr>
              <a:lnSpc>
                <a:spcPct val="100000"/>
              </a:lnSpc>
            </a:pPr>
            <a:endParaRPr sz="2000">
              <a:latin typeface="Times New Roman"/>
              <a:cs typeface="Times New Roman"/>
            </a:endParaRPr>
          </a:p>
          <a:p>
            <a:pPr>
              <a:lnSpc>
                <a:spcPct val="100000"/>
              </a:lnSpc>
            </a:pPr>
            <a:endParaRPr sz="2000">
              <a:latin typeface="Times New Roman"/>
              <a:cs typeface="Times New Roman"/>
            </a:endParaRPr>
          </a:p>
          <a:p>
            <a:pPr>
              <a:lnSpc>
                <a:spcPct val="100000"/>
              </a:lnSpc>
              <a:spcBef>
                <a:spcPts val="55"/>
              </a:spcBef>
            </a:pPr>
            <a:endParaRPr sz="1650">
              <a:latin typeface="Times New Roman"/>
              <a:cs typeface="Times New Roman"/>
            </a:endParaRPr>
          </a:p>
          <a:p>
            <a:pPr marL="100965" algn="ctr">
              <a:lnSpc>
                <a:spcPct val="100000"/>
              </a:lnSpc>
            </a:pPr>
            <a:r>
              <a:rPr sz="1850" spc="-5" dirty="0">
                <a:solidFill>
                  <a:srgbClr val="FFFFFF"/>
                </a:solidFill>
                <a:latin typeface="Arial"/>
                <a:cs typeface="Arial"/>
              </a:rPr>
              <a:t>4</a:t>
            </a:r>
            <a:endParaRPr sz="1850">
              <a:latin typeface="Arial"/>
              <a:cs typeface="Arial"/>
            </a:endParaRPr>
          </a:p>
        </p:txBody>
      </p:sp>
      <p:sp>
        <p:nvSpPr>
          <p:cNvPr id="16" name="object 9"/>
          <p:cNvSpPr txBox="1"/>
          <p:nvPr/>
        </p:nvSpPr>
        <p:spPr>
          <a:xfrm>
            <a:off x="7344294" y="2976960"/>
            <a:ext cx="1080135" cy="2016760"/>
          </a:xfrm>
          <a:prstGeom prst="rect">
            <a:avLst/>
          </a:prstGeom>
          <a:ln w="10170">
            <a:solidFill>
              <a:srgbClr val="2929FF"/>
            </a:solidFill>
          </a:ln>
        </p:spPr>
        <p:txBody>
          <a:bodyPr vert="horz" wrap="square" lIns="0" tIns="0" rIns="0" bIns="0" rtlCol="0">
            <a:spAutoFit/>
          </a:bodyPr>
          <a:lstStyle/>
          <a:p>
            <a:pPr>
              <a:lnSpc>
                <a:spcPct val="100000"/>
              </a:lnSpc>
            </a:pPr>
            <a:endParaRPr sz="2000">
              <a:latin typeface="Times New Roman"/>
              <a:cs typeface="Times New Roman"/>
            </a:endParaRPr>
          </a:p>
          <a:p>
            <a:pPr>
              <a:lnSpc>
                <a:spcPct val="100000"/>
              </a:lnSpc>
              <a:spcBef>
                <a:spcPts val="10"/>
              </a:spcBef>
            </a:pPr>
            <a:endParaRPr sz="2700">
              <a:latin typeface="Times New Roman"/>
              <a:cs typeface="Times New Roman"/>
            </a:endParaRPr>
          </a:p>
          <a:p>
            <a:pPr marR="24765" algn="ctr">
              <a:lnSpc>
                <a:spcPct val="100000"/>
              </a:lnSpc>
              <a:spcBef>
                <a:spcPts val="5"/>
              </a:spcBef>
            </a:pPr>
            <a:r>
              <a:rPr sz="1850" spc="-5" dirty="0">
                <a:solidFill>
                  <a:srgbClr val="FFFFFF"/>
                </a:solidFill>
                <a:latin typeface="Arial"/>
                <a:cs typeface="Arial"/>
              </a:rPr>
              <a:t>5</a:t>
            </a:r>
            <a:endParaRPr sz="1850">
              <a:latin typeface="Arial"/>
              <a:cs typeface="Arial"/>
            </a:endParaRPr>
          </a:p>
        </p:txBody>
      </p:sp>
    </p:spTree>
    <p:extLst>
      <p:ext uri="{BB962C8B-B14F-4D97-AF65-F5344CB8AC3E}">
        <p14:creationId xmlns:p14="http://schemas.microsoft.com/office/powerpoint/2010/main" val="3099079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CN" dirty="0"/>
              <a:t>Part Defect: </a:t>
            </a:r>
            <a:r>
              <a:rPr lang="en-US" altLang="zh-CN" dirty="0" err="1"/>
              <a:t>Weldline</a:t>
            </a:r>
            <a:endParaRPr lang="zh-TW" altLang="en-US" dirty="0"/>
          </a:p>
        </p:txBody>
      </p:sp>
      <p:sp>
        <p:nvSpPr>
          <p:cNvPr id="4" name="投影片編號版面配置區 3"/>
          <p:cNvSpPr>
            <a:spLocks noGrp="1"/>
          </p:cNvSpPr>
          <p:nvPr>
            <p:ph type="sldNum" sz="quarter" idx="12"/>
          </p:nvPr>
        </p:nvSpPr>
        <p:spPr/>
        <p:txBody>
          <a:bodyPr/>
          <a:lstStyle/>
          <a:p>
            <a:fld id="{48F63A3B-78C7-47BE-AE5E-E10140E04643}" type="slidenum">
              <a:rPr lang="en-US" smtClean="0"/>
              <a:t>9</a:t>
            </a:fld>
            <a:endParaRPr lang="en-US" dirty="0"/>
          </a:p>
        </p:txBody>
      </p:sp>
      <p:sp>
        <p:nvSpPr>
          <p:cNvPr id="8" name="object 3"/>
          <p:cNvSpPr/>
          <p:nvPr/>
        </p:nvSpPr>
        <p:spPr>
          <a:xfrm>
            <a:off x="6012369" y="1295654"/>
            <a:ext cx="4415308" cy="2560320"/>
          </a:xfrm>
          <a:prstGeom prst="rect">
            <a:avLst/>
          </a:prstGeom>
          <a:blipFill>
            <a:blip r:embed="rId2" cstate="print"/>
            <a:stretch>
              <a:fillRect/>
            </a:stretch>
          </a:blipFill>
        </p:spPr>
        <p:txBody>
          <a:bodyPr wrap="square" lIns="0" tIns="0" rIns="0" bIns="0" rtlCol="0"/>
          <a:lstStyle/>
          <a:p>
            <a:endParaRPr>
              <a:latin typeface="Century Gothic" panose="020B0502020202020204" pitchFamily="34" charset="0"/>
            </a:endParaRPr>
          </a:p>
        </p:txBody>
      </p:sp>
      <p:sp>
        <p:nvSpPr>
          <p:cNvPr id="9" name="object 4"/>
          <p:cNvSpPr/>
          <p:nvPr/>
        </p:nvSpPr>
        <p:spPr>
          <a:xfrm>
            <a:off x="1691893" y="1295654"/>
            <a:ext cx="3869116" cy="2587244"/>
          </a:xfrm>
          <a:prstGeom prst="rect">
            <a:avLst/>
          </a:prstGeom>
          <a:blipFill>
            <a:blip r:embed="rId3" cstate="print"/>
            <a:stretch>
              <a:fillRect/>
            </a:stretch>
          </a:blipFill>
        </p:spPr>
        <p:txBody>
          <a:bodyPr wrap="square" lIns="0" tIns="0" rIns="0" bIns="0" rtlCol="0"/>
          <a:lstStyle/>
          <a:p>
            <a:endParaRPr>
              <a:latin typeface="Century Gothic" panose="020B0502020202020204" pitchFamily="34" charset="0"/>
            </a:endParaRPr>
          </a:p>
        </p:txBody>
      </p:sp>
      <p:sp>
        <p:nvSpPr>
          <p:cNvPr id="10" name="object 5"/>
          <p:cNvSpPr/>
          <p:nvPr/>
        </p:nvSpPr>
        <p:spPr>
          <a:xfrm>
            <a:off x="3420044" y="4472320"/>
            <a:ext cx="4958217" cy="1586967"/>
          </a:xfrm>
          <a:prstGeom prst="rect">
            <a:avLst/>
          </a:prstGeom>
          <a:blipFill>
            <a:blip r:embed="rId4" cstate="print"/>
            <a:stretch>
              <a:fillRect/>
            </a:stretch>
          </a:blipFill>
        </p:spPr>
        <p:txBody>
          <a:bodyPr wrap="square" lIns="0" tIns="0" rIns="0" bIns="0" rtlCol="0"/>
          <a:lstStyle/>
          <a:p>
            <a:endParaRPr>
              <a:latin typeface="Century Gothic" panose="020B0502020202020204" pitchFamily="34" charset="0"/>
            </a:endParaRPr>
          </a:p>
        </p:txBody>
      </p:sp>
      <p:sp>
        <p:nvSpPr>
          <p:cNvPr id="11" name="object 6"/>
          <p:cNvSpPr txBox="1"/>
          <p:nvPr/>
        </p:nvSpPr>
        <p:spPr>
          <a:xfrm>
            <a:off x="3212780" y="960056"/>
            <a:ext cx="6432381" cy="296235"/>
          </a:xfrm>
          <a:prstGeom prst="rect">
            <a:avLst/>
          </a:prstGeom>
        </p:spPr>
        <p:txBody>
          <a:bodyPr vert="horz" wrap="square" lIns="0" tIns="11430" rIns="0" bIns="0" rtlCol="0">
            <a:spAutoFit/>
          </a:bodyPr>
          <a:lstStyle/>
          <a:p>
            <a:pPr marL="12700">
              <a:lnSpc>
                <a:spcPct val="100000"/>
              </a:lnSpc>
              <a:spcBef>
                <a:spcPts val="90"/>
              </a:spcBef>
              <a:tabLst>
                <a:tab pos="4625975" algn="l"/>
              </a:tabLst>
            </a:pPr>
            <a:r>
              <a:rPr sz="1850" spc="-5" dirty="0">
                <a:latin typeface="Century Gothic" panose="020B0502020202020204" pitchFamily="34" charset="0"/>
                <a:cs typeface="Arial"/>
              </a:rPr>
              <a:t>Area</a:t>
            </a:r>
            <a:r>
              <a:rPr sz="1850" spc="-100" dirty="0">
                <a:latin typeface="Century Gothic" panose="020B0502020202020204" pitchFamily="34" charset="0"/>
                <a:cs typeface="Arial"/>
              </a:rPr>
              <a:t> </a:t>
            </a:r>
            <a:r>
              <a:rPr sz="1850" spc="-5" dirty="0">
                <a:latin typeface="Century Gothic" panose="020B0502020202020204" pitchFamily="34" charset="0"/>
                <a:cs typeface="Arial"/>
              </a:rPr>
              <a:t>1	Area</a:t>
            </a:r>
            <a:r>
              <a:rPr sz="1850" spc="-170" dirty="0">
                <a:latin typeface="Century Gothic" panose="020B0502020202020204" pitchFamily="34" charset="0"/>
                <a:cs typeface="Arial"/>
              </a:rPr>
              <a:t> </a:t>
            </a:r>
            <a:r>
              <a:rPr sz="1850" spc="-5" dirty="0">
                <a:latin typeface="Century Gothic" panose="020B0502020202020204" pitchFamily="34" charset="0"/>
                <a:cs typeface="Arial"/>
              </a:rPr>
              <a:t>2</a:t>
            </a:r>
            <a:endParaRPr sz="1850">
              <a:latin typeface="Century Gothic" panose="020B0502020202020204" pitchFamily="34" charset="0"/>
              <a:cs typeface="Arial"/>
            </a:endParaRPr>
          </a:p>
        </p:txBody>
      </p:sp>
      <p:sp>
        <p:nvSpPr>
          <p:cNvPr id="12" name="object 7"/>
          <p:cNvSpPr txBox="1"/>
          <p:nvPr/>
        </p:nvSpPr>
        <p:spPr>
          <a:xfrm>
            <a:off x="5447727" y="4421441"/>
            <a:ext cx="852429" cy="296235"/>
          </a:xfrm>
          <a:prstGeom prst="rect">
            <a:avLst/>
          </a:prstGeom>
        </p:spPr>
        <p:txBody>
          <a:bodyPr vert="horz" wrap="square" lIns="0" tIns="11430" rIns="0" bIns="0" rtlCol="0">
            <a:spAutoFit/>
          </a:bodyPr>
          <a:lstStyle/>
          <a:p>
            <a:pPr marL="12700">
              <a:lnSpc>
                <a:spcPct val="100000"/>
              </a:lnSpc>
              <a:spcBef>
                <a:spcPts val="90"/>
              </a:spcBef>
            </a:pPr>
            <a:r>
              <a:rPr sz="1850" spc="-10" dirty="0">
                <a:latin typeface="Century Gothic" panose="020B0502020202020204" pitchFamily="34" charset="0"/>
                <a:cs typeface="Arial"/>
              </a:rPr>
              <a:t>Area</a:t>
            </a:r>
            <a:r>
              <a:rPr sz="1850" spc="-155" dirty="0">
                <a:latin typeface="Century Gothic" panose="020B0502020202020204" pitchFamily="34" charset="0"/>
                <a:cs typeface="Arial"/>
              </a:rPr>
              <a:t> </a:t>
            </a:r>
            <a:r>
              <a:rPr sz="1850" spc="-5" dirty="0">
                <a:latin typeface="Century Gothic" panose="020B0502020202020204" pitchFamily="34" charset="0"/>
                <a:cs typeface="Arial"/>
              </a:rPr>
              <a:t>3</a:t>
            </a:r>
            <a:endParaRPr sz="1850">
              <a:latin typeface="Century Gothic" panose="020B0502020202020204" pitchFamily="34" charset="0"/>
              <a:cs typeface="Arial"/>
            </a:endParaRPr>
          </a:p>
        </p:txBody>
      </p:sp>
      <p:sp>
        <p:nvSpPr>
          <p:cNvPr id="13" name="object 8"/>
          <p:cNvSpPr/>
          <p:nvPr/>
        </p:nvSpPr>
        <p:spPr>
          <a:xfrm>
            <a:off x="2699954" y="2807843"/>
            <a:ext cx="348651" cy="216535"/>
          </a:xfrm>
          <a:custGeom>
            <a:avLst/>
            <a:gdLst/>
            <a:ahLst/>
            <a:cxnLst/>
            <a:rect l="l" t="t" r="r" b="b"/>
            <a:pathLst>
              <a:path w="288289" h="216535">
                <a:moveTo>
                  <a:pt x="180086" y="0"/>
                </a:moveTo>
                <a:lnTo>
                  <a:pt x="180086" y="53975"/>
                </a:lnTo>
                <a:lnTo>
                  <a:pt x="0" y="53975"/>
                </a:lnTo>
                <a:lnTo>
                  <a:pt x="0" y="162051"/>
                </a:lnTo>
                <a:lnTo>
                  <a:pt x="180086" y="162051"/>
                </a:lnTo>
                <a:lnTo>
                  <a:pt x="180086" y="216026"/>
                </a:lnTo>
                <a:lnTo>
                  <a:pt x="288035" y="108076"/>
                </a:lnTo>
                <a:lnTo>
                  <a:pt x="180086" y="0"/>
                </a:lnTo>
                <a:close/>
              </a:path>
            </a:pathLst>
          </a:custGeom>
          <a:solidFill>
            <a:srgbClr val="FFFF00"/>
          </a:solidFill>
        </p:spPr>
        <p:txBody>
          <a:bodyPr wrap="square" lIns="0" tIns="0" rIns="0" bIns="0" rtlCol="0"/>
          <a:lstStyle/>
          <a:p>
            <a:endParaRPr>
              <a:latin typeface="Century Gothic" panose="020B0502020202020204" pitchFamily="34" charset="0"/>
            </a:endParaRPr>
          </a:p>
        </p:txBody>
      </p:sp>
      <p:sp>
        <p:nvSpPr>
          <p:cNvPr id="14" name="object 9"/>
          <p:cNvSpPr/>
          <p:nvPr/>
        </p:nvSpPr>
        <p:spPr>
          <a:xfrm>
            <a:off x="2699954" y="2807843"/>
            <a:ext cx="348651" cy="216535"/>
          </a:xfrm>
          <a:custGeom>
            <a:avLst/>
            <a:gdLst/>
            <a:ahLst/>
            <a:cxnLst/>
            <a:rect l="l" t="t" r="r" b="b"/>
            <a:pathLst>
              <a:path w="288289" h="216535">
                <a:moveTo>
                  <a:pt x="0" y="53975"/>
                </a:moveTo>
                <a:lnTo>
                  <a:pt x="180086" y="53975"/>
                </a:lnTo>
                <a:lnTo>
                  <a:pt x="180086" y="0"/>
                </a:lnTo>
                <a:lnTo>
                  <a:pt x="288035" y="108076"/>
                </a:lnTo>
                <a:lnTo>
                  <a:pt x="180086" y="216026"/>
                </a:lnTo>
                <a:lnTo>
                  <a:pt x="180086" y="162051"/>
                </a:lnTo>
                <a:lnTo>
                  <a:pt x="0" y="162051"/>
                </a:lnTo>
                <a:lnTo>
                  <a:pt x="0" y="53975"/>
                </a:lnTo>
                <a:close/>
              </a:path>
            </a:pathLst>
          </a:custGeom>
          <a:ln w="10170">
            <a:solidFill>
              <a:srgbClr val="000000"/>
            </a:solidFill>
          </a:ln>
        </p:spPr>
        <p:txBody>
          <a:bodyPr wrap="square" lIns="0" tIns="0" rIns="0" bIns="0" rtlCol="0"/>
          <a:lstStyle/>
          <a:p>
            <a:endParaRPr>
              <a:latin typeface="Century Gothic" panose="020B0502020202020204" pitchFamily="34" charset="0"/>
            </a:endParaRPr>
          </a:p>
        </p:txBody>
      </p:sp>
      <p:sp>
        <p:nvSpPr>
          <p:cNvPr id="15" name="object 10"/>
          <p:cNvSpPr/>
          <p:nvPr/>
        </p:nvSpPr>
        <p:spPr>
          <a:xfrm>
            <a:off x="7452548" y="2663825"/>
            <a:ext cx="348651" cy="216535"/>
          </a:xfrm>
          <a:custGeom>
            <a:avLst/>
            <a:gdLst/>
            <a:ahLst/>
            <a:cxnLst/>
            <a:rect l="l" t="t" r="r" b="b"/>
            <a:pathLst>
              <a:path w="288289" h="216535">
                <a:moveTo>
                  <a:pt x="179959" y="0"/>
                </a:moveTo>
                <a:lnTo>
                  <a:pt x="179959" y="53975"/>
                </a:lnTo>
                <a:lnTo>
                  <a:pt x="0" y="53975"/>
                </a:lnTo>
                <a:lnTo>
                  <a:pt x="0" y="162051"/>
                </a:lnTo>
                <a:lnTo>
                  <a:pt x="179959" y="162051"/>
                </a:lnTo>
                <a:lnTo>
                  <a:pt x="179959" y="216026"/>
                </a:lnTo>
                <a:lnTo>
                  <a:pt x="288036" y="108076"/>
                </a:lnTo>
                <a:lnTo>
                  <a:pt x="179959" y="0"/>
                </a:lnTo>
                <a:close/>
              </a:path>
            </a:pathLst>
          </a:custGeom>
          <a:solidFill>
            <a:srgbClr val="FFFF00"/>
          </a:solidFill>
        </p:spPr>
        <p:txBody>
          <a:bodyPr wrap="square" lIns="0" tIns="0" rIns="0" bIns="0" rtlCol="0"/>
          <a:lstStyle/>
          <a:p>
            <a:endParaRPr>
              <a:latin typeface="Century Gothic" panose="020B0502020202020204" pitchFamily="34" charset="0"/>
            </a:endParaRPr>
          </a:p>
        </p:txBody>
      </p:sp>
      <p:sp>
        <p:nvSpPr>
          <p:cNvPr id="16" name="object 11"/>
          <p:cNvSpPr/>
          <p:nvPr/>
        </p:nvSpPr>
        <p:spPr>
          <a:xfrm>
            <a:off x="7452548" y="2663825"/>
            <a:ext cx="348651" cy="216535"/>
          </a:xfrm>
          <a:custGeom>
            <a:avLst/>
            <a:gdLst/>
            <a:ahLst/>
            <a:cxnLst/>
            <a:rect l="l" t="t" r="r" b="b"/>
            <a:pathLst>
              <a:path w="288289" h="216535">
                <a:moveTo>
                  <a:pt x="0" y="53975"/>
                </a:moveTo>
                <a:lnTo>
                  <a:pt x="179959" y="53975"/>
                </a:lnTo>
                <a:lnTo>
                  <a:pt x="179959" y="0"/>
                </a:lnTo>
                <a:lnTo>
                  <a:pt x="288036" y="108076"/>
                </a:lnTo>
                <a:lnTo>
                  <a:pt x="179959" y="216026"/>
                </a:lnTo>
                <a:lnTo>
                  <a:pt x="179959" y="162051"/>
                </a:lnTo>
                <a:lnTo>
                  <a:pt x="0" y="162051"/>
                </a:lnTo>
                <a:lnTo>
                  <a:pt x="0" y="53975"/>
                </a:lnTo>
                <a:close/>
              </a:path>
            </a:pathLst>
          </a:custGeom>
          <a:ln w="10170">
            <a:solidFill>
              <a:srgbClr val="000000"/>
            </a:solidFill>
          </a:ln>
        </p:spPr>
        <p:txBody>
          <a:bodyPr wrap="square" lIns="0" tIns="0" rIns="0" bIns="0" rtlCol="0"/>
          <a:lstStyle/>
          <a:p>
            <a:endParaRPr>
              <a:latin typeface="Century Gothic" panose="020B0502020202020204" pitchFamily="34" charset="0"/>
            </a:endParaRPr>
          </a:p>
        </p:txBody>
      </p:sp>
      <p:sp>
        <p:nvSpPr>
          <p:cNvPr id="17" name="object 12"/>
          <p:cNvSpPr/>
          <p:nvPr/>
        </p:nvSpPr>
        <p:spPr>
          <a:xfrm>
            <a:off x="5004242" y="5256149"/>
            <a:ext cx="348651" cy="216535"/>
          </a:xfrm>
          <a:custGeom>
            <a:avLst/>
            <a:gdLst/>
            <a:ahLst/>
            <a:cxnLst/>
            <a:rect l="l" t="t" r="r" b="b"/>
            <a:pathLst>
              <a:path w="288289" h="216535">
                <a:moveTo>
                  <a:pt x="180086" y="0"/>
                </a:moveTo>
                <a:lnTo>
                  <a:pt x="180086" y="53975"/>
                </a:lnTo>
                <a:lnTo>
                  <a:pt x="0" y="53975"/>
                </a:lnTo>
                <a:lnTo>
                  <a:pt x="0" y="162052"/>
                </a:lnTo>
                <a:lnTo>
                  <a:pt x="180086" y="162052"/>
                </a:lnTo>
                <a:lnTo>
                  <a:pt x="180086" y="216027"/>
                </a:lnTo>
                <a:lnTo>
                  <a:pt x="288036" y="107950"/>
                </a:lnTo>
                <a:lnTo>
                  <a:pt x="180086" y="0"/>
                </a:lnTo>
                <a:close/>
              </a:path>
            </a:pathLst>
          </a:custGeom>
          <a:solidFill>
            <a:srgbClr val="FFFF00"/>
          </a:solidFill>
        </p:spPr>
        <p:txBody>
          <a:bodyPr wrap="square" lIns="0" tIns="0" rIns="0" bIns="0" rtlCol="0"/>
          <a:lstStyle/>
          <a:p>
            <a:endParaRPr>
              <a:latin typeface="Century Gothic" panose="020B0502020202020204" pitchFamily="34" charset="0"/>
            </a:endParaRPr>
          </a:p>
        </p:txBody>
      </p:sp>
      <p:sp>
        <p:nvSpPr>
          <p:cNvPr id="18" name="object 13"/>
          <p:cNvSpPr/>
          <p:nvPr/>
        </p:nvSpPr>
        <p:spPr>
          <a:xfrm>
            <a:off x="5004242" y="5256149"/>
            <a:ext cx="348651" cy="216535"/>
          </a:xfrm>
          <a:custGeom>
            <a:avLst/>
            <a:gdLst/>
            <a:ahLst/>
            <a:cxnLst/>
            <a:rect l="l" t="t" r="r" b="b"/>
            <a:pathLst>
              <a:path w="288289" h="216535">
                <a:moveTo>
                  <a:pt x="0" y="53975"/>
                </a:moveTo>
                <a:lnTo>
                  <a:pt x="180086" y="53975"/>
                </a:lnTo>
                <a:lnTo>
                  <a:pt x="180086" y="0"/>
                </a:lnTo>
                <a:lnTo>
                  <a:pt x="288036" y="107950"/>
                </a:lnTo>
                <a:lnTo>
                  <a:pt x="180086" y="216027"/>
                </a:lnTo>
                <a:lnTo>
                  <a:pt x="180086" y="162052"/>
                </a:lnTo>
                <a:lnTo>
                  <a:pt x="0" y="162052"/>
                </a:lnTo>
                <a:lnTo>
                  <a:pt x="0" y="53975"/>
                </a:lnTo>
                <a:close/>
              </a:path>
            </a:pathLst>
          </a:custGeom>
          <a:ln w="10170">
            <a:solidFill>
              <a:srgbClr val="000000"/>
            </a:solidFill>
          </a:ln>
        </p:spPr>
        <p:txBody>
          <a:bodyPr wrap="square" lIns="0" tIns="0" rIns="0" bIns="0" rtlCol="0"/>
          <a:lstStyle/>
          <a:p>
            <a:endParaRPr>
              <a:latin typeface="Century Gothic" panose="020B0502020202020204" pitchFamily="34" charset="0"/>
            </a:endParaRPr>
          </a:p>
        </p:txBody>
      </p:sp>
    </p:spTree>
    <p:extLst>
      <p:ext uri="{BB962C8B-B14F-4D97-AF65-F5344CB8AC3E}">
        <p14:creationId xmlns:p14="http://schemas.microsoft.com/office/powerpoint/2010/main" val="2673018562"/>
      </p:ext>
    </p:extLst>
  </p:cSld>
  <p:clrMapOvr>
    <a:masterClrMapping/>
  </p:clrMapOvr>
</p:sld>
</file>

<file path=ppt/theme/theme1.xml><?xml version="1.0" encoding="utf-8"?>
<a:theme xmlns:a="http://schemas.openxmlformats.org/drawingml/2006/main" name="Basic Tex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utop_Template022022_2" id="{6DF95160-DD7D-724B-917D-F8EB4BA58BE5}" vid="{EE71F1F4-385B-B444-AA3F-C69A10252741}"/>
    </a:ext>
  </a:extLst>
</a:theme>
</file>

<file path=ppt/theme/theme2.xml><?xml version="1.0" encoding="utf-8"?>
<a:theme xmlns:a="http://schemas.openxmlformats.org/drawingml/2006/main" name="回顧">
  <a:themeElements>
    <a:clrScheme name="回顧">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顧">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顧">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utop_Template022022_2" id="{6DF95160-DD7D-724B-917D-F8EB4BA58BE5}" vid="{586A6157-6AD5-4040-8566-313A615ACEC2}"/>
    </a:ext>
  </a:extLst>
</a:theme>
</file>

<file path=ppt/theme/theme4.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397F04F4359024382EECAD456CB4731" ma:contentTypeVersion="13" ma:contentTypeDescription="Create a new document." ma:contentTypeScope="" ma:versionID="bb957a5784faf843605307891ae1fedf">
  <xsd:schema xmlns:xsd="http://www.w3.org/2001/XMLSchema" xmlns:xs="http://www.w3.org/2001/XMLSchema" xmlns:p="http://schemas.microsoft.com/office/2006/metadata/properties" xmlns:ns2="daa896ee-29a9-4fd6-b813-b9c273e86a0f" xmlns:ns3="6da0f34a-2013-4924-b173-03f3373896e7" targetNamespace="http://schemas.microsoft.com/office/2006/metadata/properties" ma:root="true" ma:fieldsID="1e3f4117eab7189834a857e3cb6fbc39" ns2:_="" ns3:_="">
    <xsd:import namespace="daa896ee-29a9-4fd6-b813-b9c273e86a0f"/>
    <xsd:import namespace="6da0f34a-2013-4924-b173-03f3373896e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ObjectDetectorVersion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aa896ee-29a9-4fd6-b813-b9c273e86a0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11355b8e-f7ae-46e7-8995-a62f77f47064"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a0f34a-2013-4924-b173-03f3373896e7"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187b0db6-1ded-4093-b472-d58782278df6}" ma:internalName="TaxCatchAll" ma:showField="CatchAllData" ma:web="6da0f34a-2013-4924-b173-03f3373896e7">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2686703-9E56-41E6-813C-07559B757686}"/>
</file>

<file path=customXml/itemProps2.xml><?xml version="1.0" encoding="utf-8"?>
<ds:datastoreItem xmlns:ds="http://schemas.openxmlformats.org/officeDocument/2006/customXml" ds:itemID="{36675115-9109-4AD2-954A-971FAEE8E6EC}"/>
</file>

<file path=docProps/app.xml><?xml version="1.0" encoding="utf-8"?>
<Properties xmlns="http://schemas.openxmlformats.org/officeDocument/2006/extended-properties" xmlns:vt="http://schemas.openxmlformats.org/officeDocument/2006/docPropsVTypes">
  <Template>Eutop_Template022022_2</Template>
  <TotalTime>15515</TotalTime>
  <Words>1776</Words>
  <Application>Microsoft Macintosh PowerPoint</Application>
  <PresentationFormat>Widescreen</PresentationFormat>
  <Paragraphs>284</Paragraphs>
  <Slides>46</Slides>
  <Notes>31</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46</vt:i4>
      </vt:variant>
    </vt:vector>
  </HeadingPairs>
  <TitlesOfParts>
    <vt:vector size="57" baseType="lpstr">
      <vt:lpstr>Arial</vt:lpstr>
      <vt:lpstr>Arial Black</vt:lpstr>
      <vt:lpstr>Calibri</vt:lpstr>
      <vt:lpstr>Calibri Light</vt:lpstr>
      <vt:lpstr>Century Gothic</vt:lpstr>
      <vt:lpstr>Eras Medium ITC</vt:lpstr>
      <vt:lpstr>Times New Roman</vt:lpstr>
      <vt:lpstr>Wingdings</vt:lpstr>
      <vt:lpstr>Basic Text</vt:lpstr>
      <vt:lpstr>回顧</vt:lpstr>
      <vt:lpstr>Custom Design</vt:lpstr>
      <vt:lpstr>Project:  IP Panel Report:  Instruction for molding IP Panel with     Grilamid TR XE 4139 black (TR30) For:   EUTOP Polymers Industries Date:  20 May 2022</vt:lpstr>
      <vt:lpstr>Content</vt:lpstr>
      <vt:lpstr>Material handling - Drying</vt:lpstr>
      <vt:lpstr>Material handling – Moisture Content</vt:lpstr>
      <vt:lpstr>Process of Grilamid TR30 – Temperature Setting</vt:lpstr>
      <vt:lpstr>Process of Grilamid TR30 – Screw Select</vt:lpstr>
      <vt:lpstr>Process of Grilamid TR30 – Tooling Design</vt:lpstr>
      <vt:lpstr>Part Defect Feedback Overview</vt:lpstr>
      <vt:lpstr>Part Defect: Weldline</vt:lpstr>
      <vt:lpstr>Analysis: Weldline</vt:lpstr>
      <vt:lpstr>Analysis: Cooling Channel Layout</vt:lpstr>
      <vt:lpstr>Surface Temp of Part after Demolding</vt:lpstr>
      <vt:lpstr>Suggestion: Weldline</vt:lpstr>
      <vt:lpstr>Part Defect Feedback Overview</vt:lpstr>
      <vt:lpstr>“Pitting” or “Streak” on Surface</vt:lpstr>
      <vt:lpstr>Analysis: “Pitting” or “Streak” on Surface</vt:lpstr>
      <vt:lpstr>XE4139 Air Vent Trim Surface Defect</vt:lpstr>
      <vt:lpstr>XE4139 Air Vent Trim Surface Defect</vt:lpstr>
      <vt:lpstr>XE4139 Air Vent Trim Surface Defect</vt:lpstr>
      <vt:lpstr>XE4139 Air Vent Trim Surface Defect Analysis</vt:lpstr>
      <vt:lpstr>XE4139 Air Vent Trim Surface Defect Analysis</vt:lpstr>
      <vt:lpstr>Suggestion: XE4139 Air Vent Trim Surface Defect</vt:lpstr>
      <vt:lpstr>Suggestion : XE4139 Air Vent Trim Surface Defect</vt:lpstr>
      <vt:lpstr>More cases</vt:lpstr>
      <vt:lpstr>More cases</vt:lpstr>
      <vt:lpstr>Suggestion: “Pitting” or “Streak” on Surface</vt:lpstr>
      <vt:lpstr>Gloss Issue on Textured Surface</vt:lpstr>
      <vt:lpstr>Gloss Issue on Textured Surface</vt:lpstr>
      <vt:lpstr>Surface Temp of Part after Demolding</vt:lpstr>
      <vt:lpstr>Analysis: Gloss issue on textured surface</vt:lpstr>
      <vt:lpstr>Analysis: Gloss issue on textured surface</vt:lpstr>
      <vt:lpstr>Suggestion: Gloss Issue on Textured Surface</vt:lpstr>
      <vt:lpstr>Sink Mark on High Gloss Surface</vt:lpstr>
      <vt:lpstr>Sink Mark on High Gloss Surface</vt:lpstr>
      <vt:lpstr>Sink Mark on High Gloss Surface</vt:lpstr>
      <vt:lpstr>Suggestion about Sink Mark</vt:lpstr>
      <vt:lpstr>Flow Mark at Gate</vt:lpstr>
      <vt:lpstr>White Mark at Gate Area</vt:lpstr>
      <vt:lpstr>White Mark at Gate Area</vt:lpstr>
      <vt:lpstr>White Mark at Gate Area</vt:lpstr>
      <vt:lpstr>Suggestion: White Mark at Gate Area</vt:lpstr>
      <vt:lpstr>Flow Mark Occur at Gate Area after Heating in 80⁰C Water</vt:lpstr>
      <vt:lpstr>Flow Mark Occur at Gate Area after Heating in 80⁰C water – Observe by SEM</vt:lpstr>
      <vt:lpstr>Test Polished Surface Part after Heating in 80⁰C Water</vt:lpstr>
      <vt:lpstr>Flow Mark at Gate area after Heating in 80⁰C Water –  Analysis and Suggestion</vt:lpstr>
      <vt:lpstr>Disclaimer</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CAE Evaluation for Metal Replacement of a Connector</dc:title>
  <dc:creator>CT Liao</dc:creator>
  <cp:lastModifiedBy>Microsoft Office User</cp:lastModifiedBy>
  <cp:revision>206</cp:revision>
  <dcterms:created xsi:type="dcterms:W3CDTF">2021-07-02T13:07:38Z</dcterms:created>
  <dcterms:modified xsi:type="dcterms:W3CDTF">2023-09-14T12:02:23Z</dcterms:modified>
</cp:coreProperties>
</file>

<file path=docProps/thumbnail.jpeg>
</file>